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9" r:id="rId6"/>
  </p:sldMasterIdLst>
  <p:notesMasterIdLst>
    <p:notesMasterId r:id="rId14"/>
  </p:notesMasterIdLst>
  <p:sldIdLst>
    <p:sldId id="260" r:id="rId7"/>
    <p:sldId id="261" r:id="rId8"/>
    <p:sldId id="262" r:id="rId9"/>
    <p:sldId id="265" r:id="rId10"/>
    <p:sldId id="266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7F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18AD5-A369-49D7-A8E6-5AF3761955E2}" v="402" dt="2023-11-14T15:18:14.477"/>
    <p1510:client id="{610FFAAA-A5C9-4F94-BDDE-46765A15F51D}" v="12" dt="2023-11-14T12:21:29.390"/>
    <p1510:client id="{7B00276B-A974-49ED-A90D-1FAFE6EA1A20}" v="215" dt="2023-11-14T08:31:50.296"/>
    <p1510:client id="{9C7849DC-24AB-4FFA-A585-B44B3690A493}" v="51" dt="2023-11-13T21:47:16.072"/>
    <p1510:client id="{D52F42AF-09AF-4C1E-ACEF-D1CA2E2A78D5}" v="184" dt="2023-11-13T21:59:49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A414E-8A96-4CB1-9985-BFC826B40929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97675-E531-4487-9047-7EAE56F310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02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97675-E531-4487-9047-7EAE56F3108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6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Titel Pa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0895DE4-099B-88CB-D88D-C76B74CA4C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88914"/>
            <a:ext cx="11522074" cy="828872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F98FF6-4B46-40ED-74DC-1F250E8C6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908720"/>
            <a:ext cx="11522075" cy="611015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HIER KOMT EEN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77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2170" userDrawn="1">
          <p15:clr>
            <a:srgbClr val="FBAE40"/>
          </p15:clr>
        </p15:guide>
        <p15:guide id="4" orient="horz" pos="119" userDrawn="1">
          <p15:clr>
            <a:srgbClr val="FBAE40"/>
          </p15:clr>
        </p15:guide>
        <p15:guide id="5" orient="horz" pos="4201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98C6CAC-C676-3088-BDD4-891AC1A1BB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61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Titel 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0895DE4-099B-88CB-D88D-C76B74CA4C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88914"/>
            <a:ext cx="11522074" cy="828872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F98FF6-4B46-40ED-74DC-1F250E8C6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908720"/>
            <a:ext cx="11522075" cy="611015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HIER KOMT EEN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26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2170" userDrawn="1">
          <p15:clr>
            <a:srgbClr val="FBAE40"/>
          </p15:clr>
        </p15:guide>
        <p15:guide id="4" orient="horz" pos="119" userDrawn="1">
          <p15:clr>
            <a:srgbClr val="FBAE40"/>
          </p15:clr>
        </p15:guide>
        <p15:guide id="5" orient="horz" pos="4201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31F2354-C63C-DF25-9EFD-922B24E43F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76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53C749B-0AD6-EA64-52C6-BDCC5989B1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151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49BD36D-0993-6A56-FED9-D1A0216E12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025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60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33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65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 rIns="14400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8E86C-9EC0-37ED-2F83-DECFC89530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47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04" y="908720"/>
            <a:ext cx="576279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F163A6C-88E8-ECF5-09EE-BD79AFC4FD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50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D9C93D-7A3F-5560-E5A4-D0EDB5DF1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94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EF7B302-FEB1-D4D1-D2F9-8BE9E5E9CA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407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34A90E0-5B56-7339-208D-421783991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303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B5F1693-7CA9-8E18-A5BB-E589EE6E65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99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9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23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00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B7E7CAB-A282-F829-27B8-F635648235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69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04" y="908720"/>
            <a:ext cx="576279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A6E4613-F0F7-0125-62F4-C8E8500F60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11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C5CA8-5837-5994-B61B-8F93DA0A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8913"/>
            <a:ext cx="11522075" cy="575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4A69D-764C-EB34-B52C-8DB3340E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764704"/>
            <a:ext cx="11522075" cy="5401146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18FEB-0F3F-8E4B-11CC-330A3A7B7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52253"/>
          <a:stretch/>
        </p:blipFill>
        <p:spPr>
          <a:xfrm>
            <a:off x="0" y="6165850"/>
            <a:ext cx="3595082" cy="50806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31E6070-EBA1-5EE1-5EC8-0BCDE15987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40570" y="6165850"/>
            <a:ext cx="616467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Baloo 2" panose="03080502040302020200" pitchFamily="66" charset="77"/>
          <a:ea typeface="+mj-ea"/>
          <a:cs typeface="Baloo 2" panose="03080502040302020200" pitchFamily="66" charset="77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184150" indent="-1651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2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C5CA8-5837-5994-B61B-8F93DA0A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8913"/>
            <a:ext cx="11522075" cy="575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4A69D-764C-EB34-B52C-8DB3340E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764704"/>
            <a:ext cx="11522075" cy="5401146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18FEB-0F3F-8E4B-11CC-330A3A7B7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52253"/>
          <a:stretch/>
        </p:blipFill>
        <p:spPr>
          <a:xfrm>
            <a:off x="0" y="6165850"/>
            <a:ext cx="3595082" cy="50806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31E6070-EBA1-5EE1-5EC8-0BCDE15987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40570" y="6165850"/>
            <a:ext cx="616467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Baloo 2" panose="03080502040302020200" pitchFamily="66" charset="77"/>
          <a:ea typeface="+mj-ea"/>
          <a:cs typeface="Baloo 2" panose="03080502040302020200" pitchFamily="66" charset="77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184150" indent="-1651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2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emee.zoetermeer.nl/" TargetMode="External"/><Relationship Id="rId2" Type="http://schemas.openxmlformats.org/officeDocument/2006/relationships/hyperlink" Target="mailto:Binnenstad@zoetermeer.n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binnenstad-zoetermeer.nl/gebieden/deelgebied-3-luxemburglaan-e-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F1B0-81DA-85CB-EADD-B00B5DE39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WELKOM BIJ DE INFORMATIEAVOND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AF7D1-686B-ABCF-EB19-447937032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/>
              <a:t>Informatieavond Luxemburglaan 1-15 | 16-10-2023</a:t>
            </a:r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ED73B264-3FE5-2EF7-A75F-4DD582B6E8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84" y="6168719"/>
            <a:ext cx="1512168" cy="50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4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AANWEZIGEN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439A9-1C84-6254-EAD0-8FD7A8DF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52736"/>
            <a:ext cx="11522076" cy="4249018"/>
          </a:xfrm>
        </p:spPr>
        <p:txBody>
          <a:bodyPr/>
          <a:lstStyle/>
          <a:p>
            <a:pPr marL="19050" lvl="1" indent="0">
              <a:buNone/>
            </a:pPr>
            <a:r>
              <a:rPr lang="nl-NL" sz="1600" b="1" dirty="0"/>
              <a:t>Tafel 1 Projectmanagement Deelgebied Luxemburglaan e.o.</a:t>
            </a:r>
          </a:p>
          <a:p>
            <a:pPr lvl="1"/>
            <a:r>
              <a:rPr lang="nl-NL" sz="1600" dirty="0"/>
              <a:t>Karin Kampmeijer - Projectmanager</a:t>
            </a:r>
          </a:p>
          <a:p>
            <a:pPr lvl="1"/>
            <a:r>
              <a:rPr lang="nl-NL" sz="1600" dirty="0"/>
              <a:t>Niels Hulsen - Projectmanager</a:t>
            </a:r>
          </a:p>
          <a:p>
            <a:pPr marL="19050" lvl="1" indent="0">
              <a:buNone/>
            </a:pPr>
            <a:endParaRPr lang="nl-NL" sz="1600" dirty="0"/>
          </a:p>
          <a:p>
            <a:pPr marL="19050" lvl="1" indent="0">
              <a:buNone/>
            </a:pPr>
            <a:r>
              <a:rPr lang="nl-NL" sz="1600" b="1" dirty="0"/>
              <a:t>Tafel 2 Stedelijke ontwikkeling Deelgebied Luxemburglaan e.o.</a:t>
            </a:r>
          </a:p>
          <a:p>
            <a:pPr lvl="1"/>
            <a:r>
              <a:rPr lang="nl-NL" sz="1600" dirty="0"/>
              <a:t>Foke de Jong - Stedenbouwkundige</a:t>
            </a:r>
          </a:p>
          <a:p>
            <a:pPr marL="19050" lvl="1" indent="0">
              <a:buNone/>
            </a:pPr>
            <a:endParaRPr lang="nl-NL" sz="1600" dirty="0"/>
          </a:p>
          <a:p>
            <a:pPr marL="19050" lvl="1" indent="0">
              <a:buNone/>
            </a:pPr>
            <a:r>
              <a:rPr lang="nl-NL" sz="1600" b="1" dirty="0"/>
              <a:t>Tafel 3 Ontwikkelaar Janssen de Jong</a:t>
            </a:r>
          </a:p>
          <a:p>
            <a:pPr lvl="1"/>
            <a:r>
              <a:rPr lang="nl-NL" sz="1600" dirty="0" err="1"/>
              <a:t>Timco</a:t>
            </a:r>
            <a:r>
              <a:rPr lang="nl-NL" sz="1600" dirty="0"/>
              <a:t> </a:t>
            </a:r>
            <a:r>
              <a:rPr lang="nl-NL" sz="1600" dirty="0" err="1"/>
              <a:t>Béguin</a:t>
            </a:r>
            <a:r>
              <a:rPr lang="nl-NL" sz="1600" dirty="0"/>
              <a:t> - Ontwikkelaar</a:t>
            </a:r>
          </a:p>
          <a:p>
            <a:pPr lvl="1"/>
            <a:r>
              <a:rPr lang="nl-NL" sz="1600" dirty="0"/>
              <a:t>Gijs Burg - Architect</a:t>
            </a:r>
          </a:p>
        </p:txBody>
      </p:sp>
    </p:spTree>
    <p:extLst>
      <p:ext uri="{BB962C8B-B14F-4D97-AF65-F5344CB8AC3E}">
        <p14:creationId xmlns:p14="http://schemas.microsoft.com/office/powerpoint/2010/main" val="34505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KRUISPUNT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439A9-1C84-6254-EAD0-8FD7A8DF2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0" lvl="1" indent="0">
              <a:buNone/>
            </a:pPr>
            <a:endParaRPr lang="nl-NL"/>
          </a:p>
        </p:txBody>
      </p:sp>
      <p:pic>
        <p:nvPicPr>
          <p:cNvPr id="14" name="Tijdelijke aanduiding voor inhoud 13" descr="Afbeelding met gebouw, hemel, toren, buitenshuis&#10;&#10;Automatisch gegenereerde beschrijving">
            <a:extLst>
              <a:ext uri="{FF2B5EF4-FFF2-40B4-BE49-F238E27FC236}">
                <a16:creationId xmlns:a16="http://schemas.microsoft.com/office/drawing/2014/main" id="{DB0E9968-EC16-1D4B-BC9C-1A47D28B703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6226" r="17458"/>
          <a:stretch/>
        </p:blipFill>
        <p:spPr>
          <a:xfrm>
            <a:off x="-29689" y="1581009"/>
            <a:ext cx="4100100" cy="3082034"/>
          </a:xfrm>
        </p:spPr>
      </p:pic>
      <p:pic>
        <p:nvPicPr>
          <p:cNvPr id="16" name="Afbeelding 15" descr="Afbeelding met gebouw, hemel, Flatgebouw, toren&#10;&#10;Automatisch gegenereerde beschrijving">
            <a:extLst>
              <a:ext uri="{FF2B5EF4-FFF2-40B4-BE49-F238E27FC236}">
                <a16:creationId xmlns:a16="http://schemas.microsoft.com/office/drawing/2014/main" id="{AA89B4A0-BDF0-FF97-3A21-B4D4BC7B8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6" r="18048"/>
          <a:stretch/>
        </p:blipFill>
        <p:spPr>
          <a:xfrm>
            <a:off x="4043758" y="1580698"/>
            <a:ext cx="4100099" cy="308203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 descr="Afbeelding met gebouw, hemel, Flatgebouw, Commercieel gebouw&#10;&#10;Automatisch gegenereerde beschrijving">
            <a:extLst>
              <a:ext uri="{FF2B5EF4-FFF2-40B4-BE49-F238E27FC236}">
                <a16:creationId xmlns:a16="http://schemas.microsoft.com/office/drawing/2014/main" id="{C5FB8A21-318E-9127-00AB-4E5035879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2" t="-224" r="19011" b="119"/>
          <a:stretch/>
        </p:blipFill>
        <p:spPr>
          <a:xfrm>
            <a:off x="8143857" y="1580386"/>
            <a:ext cx="4075177" cy="3087989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800D01C-374B-F8F9-78D0-F77E6CF1D306}"/>
              </a:ext>
            </a:extLst>
          </p:cNvPr>
          <p:cNvSpPr txBox="1"/>
          <p:nvPr/>
        </p:nvSpPr>
        <p:spPr>
          <a:xfrm>
            <a:off x="7680177" y="484227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dirty="0"/>
              <a:t>3. Maximale hoogte amendement 60 meter* 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F51E3E-55C8-6DC4-B33A-075A83BE57BD}"/>
              </a:ext>
            </a:extLst>
          </p:cNvPr>
          <p:cNvSpPr txBox="1"/>
          <p:nvPr/>
        </p:nvSpPr>
        <p:spPr>
          <a:xfrm>
            <a:off x="5375920" y="6176643"/>
            <a:ext cx="583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*in overleg met bewoners Noordwaarts voor de zijramen van 6 naar 7,5 meter maximaal</a:t>
            </a:r>
          </a:p>
          <a:p>
            <a:endParaRPr lang="nl-NL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358CA3F-96BE-C21B-C36B-DAE9F006E3D1}"/>
              </a:ext>
            </a:extLst>
          </p:cNvPr>
          <p:cNvSpPr txBox="1"/>
          <p:nvPr/>
        </p:nvSpPr>
        <p:spPr>
          <a:xfrm>
            <a:off x="4108191" y="4842270"/>
            <a:ext cx="335328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Aangepaste hoogte 50 meter*                                                                                                                                                         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12A8240-85FA-EF8D-FAA1-A7FC7DEF99ED}"/>
              </a:ext>
            </a:extLst>
          </p:cNvPr>
          <p:cNvSpPr txBox="1"/>
          <p:nvPr/>
        </p:nvSpPr>
        <p:spPr>
          <a:xfrm>
            <a:off x="599956" y="4834244"/>
            <a:ext cx="283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Volgens visie Binnenstad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2A6F6F-ECAE-ED06-4355-6088713DC90A}"/>
              </a:ext>
            </a:extLst>
          </p:cNvPr>
          <p:cNvSpPr txBox="1"/>
          <p:nvPr/>
        </p:nvSpPr>
        <p:spPr>
          <a:xfrm>
            <a:off x="1978067" y="2437355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0E62070-4B54-593F-2ACE-56535F90F355}"/>
              </a:ext>
            </a:extLst>
          </p:cNvPr>
          <p:cNvSpPr txBox="1"/>
          <p:nvPr/>
        </p:nvSpPr>
        <p:spPr>
          <a:xfrm>
            <a:off x="2740068" y="3272424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18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9FC20C-36DF-0C17-8CB7-F1F2B5EFF6D9}"/>
              </a:ext>
            </a:extLst>
          </p:cNvPr>
          <p:cNvSpPr txBox="1"/>
          <p:nvPr/>
        </p:nvSpPr>
        <p:spPr>
          <a:xfrm>
            <a:off x="6095999" y="2134644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C668331-7D2E-7C83-48D9-3FBB6CB05D65}"/>
              </a:ext>
            </a:extLst>
          </p:cNvPr>
          <p:cNvSpPr txBox="1"/>
          <p:nvPr/>
        </p:nvSpPr>
        <p:spPr>
          <a:xfrm>
            <a:off x="6915410" y="3272423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9D2FA50-0462-BBC5-2F44-8791E3222EEA}"/>
              </a:ext>
            </a:extLst>
          </p:cNvPr>
          <p:cNvSpPr txBox="1"/>
          <p:nvPr/>
        </p:nvSpPr>
        <p:spPr>
          <a:xfrm>
            <a:off x="10724470" y="2134644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AE26F81-8B01-1BBF-24D5-1B1975367230}"/>
              </a:ext>
            </a:extLst>
          </p:cNvPr>
          <p:cNvSpPr txBox="1"/>
          <p:nvPr/>
        </p:nvSpPr>
        <p:spPr>
          <a:xfrm>
            <a:off x="11048999" y="3230669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6B0BC05-3DE1-B4FF-775D-4B41C31B3365}"/>
              </a:ext>
            </a:extLst>
          </p:cNvPr>
          <p:cNvSpPr/>
          <p:nvPr/>
        </p:nvSpPr>
        <p:spPr>
          <a:xfrm>
            <a:off x="776137" y="1383096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0E98DB7-9881-C74D-B033-79BFF42CF97F}"/>
              </a:ext>
            </a:extLst>
          </p:cNvPr>
          <p:cNvSpPr/>
          <p:nvPr/>
        </p:nvSpPr>
        <p:spPr>
          <a:xfrm>
            <a:off x="9151070" y="140115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2138605-C516-A71B-102A-B0259836D76D}"/>
              </a:ext>
            </a:extLst>
          </p:cNvPr>
          <p:cNvSpPr/>
          <p:nvPr/>
        </p:nvSpPr>
        <p:spPr>
          <a:xfrm>
            <a:off x="4850494" y="140115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78175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LUXEMBURGLAAN</a:t>
            </a:r>
          </a:p>
        </p:txBody>
      </p:sp>
      <p:pic>
        <p:nvPicPr>
          <p:cNvPr id="7" name="Tijdelijke aanduiding voor inhoud 6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51F88625-D624-8732-5A1F-712CF0712DD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27077" t="-285" r="5073" b="-15"/>
          <a:stretch/>
        </p:blipFill>
        <p:spPr>
          <a:xfrm>
            <a:off x="3974845" y="1702454"/>
            <a:ext cx="4183214" cy="3502786"/>
          </a:xfrm>
          <a:ln>
            <a:noFill/>
          </a:ln>
        </p:spPr>
      </p:pic>
      <p:pic>
        <p:nvPicPr>
          <p:cNvPr id="10" name="Afbeelding 9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99DF95F0-4B19-56FB-6B4D-7905C894F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48" t="162" r="4371" b="161"/>
          <a:stretch/>
        </p:blipFill>
        <p:spPr>
          <a:xfrm>
            <a:off x="8115966" y="1702454"/>
            <a:ext cx="4118068" cy="3497244"/>
          </a:xfrm>
          <a:prstGeom prst="rect">
            <a:avLst/>
          </a:prstGeom>
          <a:ln>
            <a:noFill/>
          </a:ln>
        </p:spPr>
      </p:pic>
      <p:pic>
        <p:nvPicPr>
          <p:cNvPr id="2" name="Afbeelding 1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C191B7C1-73E7-AD1E-0117-006FA1258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73" t="785" r="5146" b="1001"/>
          <a:stretch/>
        </p:blipFill>
        <p:spPr>
          <a:xfrm>
            <a:off x="-259770" y="1702454"/>
            <a:ext cx="4234615" cy="3497245"/>
          </a:xfrm>
          <a:prstGeom prst="rect">
            <a:avLst/>
          </a:prstGeom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77D22D9-39C1-C7D9-8E96-BEF91996944B}"/>
              </a:ext>
            </a:extLst>
          </p:cNvPr>
          <p:cNvSpPr txBox="1"/>
          <p:nvPr/>
        </p:nvSpPr>
        <p:spPr>
          <a:xfrm>
            <a:off x="109353" y="5512737"/>
            <a:ext cx="35704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Hoogte volgens visie Binnenstad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7A8506-00A0-D9EA-9B58-3796CA311E30}"/>
              </a:ext>
            </a:extLst>
          </p:cNvPr>
          <p:cNvSpPr txBox="1"/>
          <p:nvPr/>
        </p:nvSpPr>
        <p:spPr>
          <a:xfrm>
            <a:off x="4254328" y="5520763"/>
            <a:ext cx="335328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Aangepaste hoogte 50 meter*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555D335-82D0-6F7A-CF07-6D87471CE3D1}"/>
              </a:ext>
            </a:extLst>
          </p:cNvPr>
          <p:cNvSpPr txBox="1"/>
          <p:nvPr/>
        </p:nvSpPr>
        <p:spPr>
          <a:xfrm>
            <a:off x="8129027" y="5395502"/>
            <a:ext cx="39604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dirty="0"/>
              <a:t>3. Maximale hoogte amendement 60 meter*</a:t>
            </a:r>
            <a:endParaRPr lang="nl-NL" sz="20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98E13C0-3E9F-128E-76B2-88490AD2170E}"/>
              </a:ext>
            </a:extLst>
          </p:cNvPr>
          <p:cNvSpPr txBox="1"/>
          <p:nvPr/>
        </p:nvSpPr>
        <p:spPr>
          <a:xfrm>
            <a:off x="5334823" y="6103785"/>
            <a:ext cx="583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*Zijde aan de Luxemburglaan wordt nog verder uitgewerkt, in de volgende fase maken we daar een keuze in</a:t>
            </a: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9D9B99E-68A1-8193-9A01-2CA76A56D6B6}"/>
              </a:ext>
            </a:extLst>
          </p:cNvPr>
          <p:cNvSpPr txBox="1"/>
          <p:nvPr/>
        </p:nvSpPr>
        <p:spPr>
          <a:xfrm>
            <a:off x="1195190" y="2573054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CE17C9E-39BC-28C5-F9E2-382E36DBBF32}"/>
              </a:ext>
            </a:extLst>
          </p:cNvPr>
          <p:cNvSpPr txBox="1"/>
          <p:nvPr/>
        </p:nvSpPr>
        <p:spPr>
          <a:xfrm>
            <a:off x="5678465" y="2165959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B5F6523-FB92-B324-AD84-759C8AEB709B}"/>
              </a:ext>
            </a:extLst>
          </p:cNvPr>
          <p:cNvSpPr txBox="1"/>
          <p:nvPr/>
        </p:nvSpPr>
        <p:spPr>
          <a:xfrm>
            <a:off x="10175000" y="2140663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FD3E730-2662-EA71-E0F1-9EC09DD50FEF}"/>
              </a:ext>
            </a:extLst>
          </p:cNvPr>
          <p:cNvSpPr/>
          <p:nvPr/>
        </p:nvSpPr>
        <p:spPr>
          <a:xfrm>
            <a:off x="521543" y="1396517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92D31AB-80DD-391F-F975-B4F43784ABA8}"/>
              </a:ext>
            </a:extLst>
          </p:cNvPr>
          <p:cNvSpPr/>
          <p:nvPr/>
        </p:nvSpPr>
        <p:spPr>
          <a:xfrm>
            <a:off x="4793114" y="1396517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11ED321B-75D1-3C47-58B7-E870873F5CA0}"/>
              </a:ext>
            </a:extLst>
          </p:cNvPr>
          <p:cNvSpPr/>
          <p:nvPr/>
        </p:nvSpPr>
        <p:spPr>
          <a:xfrm>
            <a:off x="9064685" y="139907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183240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ZWAARDLOOTSEWEG</a:t>
            </a:r>
          </a:p>
        </p:txBody>
      </p:sp>
      <p:pic>
        <p:nvPicPr>
          <p:cNvPr id="6" name="Tijdelijke aanduiding voor inhoud 5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D0628E8F-BCB9-DE95-599E-5BDB77B78C8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6158" t="308" r="9336" b="1358"/>
          <a:stretch/>
        </p:blipFill>
        <p:spPr>
          <a:xfrm>
            <a:off x="-412316" y="1614612"/>
            <a:ext cx="4337138" cy="3340499"/>
          </a:xfrm>
          <a:ln>
            <a:noFill/>
          </a:ln>
        </p:spPr>
      </p:pic>
      <p:pic>
        <p:nvPicPr>
          <p:cNvPr id="7" name="Tijdelijke aanduiding voor inhoud 6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6B5A9F2F-F2D6-17CC-7559-2D05B3220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646" t="70" r="6284" b="-70"/>
          <a:stretch/>
        </p:blipFill>
        <p:spPr>
          <a:xfrm>
            <a:off x="3924822" y="1616658"/>
            <a:ext cx="4242153" cy="3338453"/>
          </a:xfrm>
        </p:spPr>
      </p:pic>
      <p:pic>
        <p:nvPicPr>
          <p:cNvPr id="9" name="Afbeelding 8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9F869621-D116-7FAD-E9BE-A3C5C213B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9" t="-101" r="8766" b="1029"/>
          <a:stretch/>
        </p:blipFill>
        <p:spPr>
          <a:xfrm>
            <a:off x="8162795" y="1614441"/>
            <a:ext cx="4154725" cy="33406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976AAFE-8DBE-1073-3477-0AC318E2C745}"/>
              </a:ext>
            </a:extLst>
          </p:cNvPr>
          <p:cNvSpPr txBox="1"/>
          <p:nvPr/>
        </p:nvSpPr>
        <p:spPr>
          <a:xfrm>
            <a:off x="7469312" y="5311996"/>
            <a:ext cx="4849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sz="1600" dirty="0"/>
              <a:t>3. </a:t>
            </a:r>
            <a:r>
              <a:rPr lang="nl-NL" dirty="0"/>
              <a:t>Maximale hoogte amendement 60 meter* 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01C666F-DDA1-50E1-4E4A-F28E392980A2}"/>
              </a:ext>
            </a:extLst>
          </p:cNvPr>
          <p:cNvSpPr txBox="1"/>
          <p:nvPr/>
        </p:nvSpPr>
        <p:spPr>
          <a:xfrm>
            <a:off x="4369150" y="5311996"/>
            <a:ext cx="335328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dirty="0"/>
              <a:t>2. </a:t>
            </a:r>
            <a:r>
              <a:rPr lang="nl-NL" dirty="0"/>
              <a:t>Aangepaste hoogte 50 meter*</a:t>
            </a:r>
            <a:endParaRPr lang="nl-NL" sz="16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537D5DF-CD37-FA51-53A8-DFFCC9528A64}"/>
              </a:ext>
            </a:extLst>
          </p:cNvPr>
          <p:cNvSpPr txBox="1"/>
          <p:nvPr/>
        </p:nvSpPr>
        <p:spPr>
          <a:xfrm>
            <a:off x="338997" y="5314409"/>
            <a:ext cx="35858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Hoogte volgens visie Binnenstad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E71877C-FCD5-3410-5FC6-B5AFC2DFAC85}"/>
              </a:ext>
            </a:extLst>
          </p:cNvPr>
          <p:cNvSpPr txBox="1"/>
          <p:nvPr/>
        </p:nvSpPr>
        <p:spPr>
          <a:xfrm>
            <a:off x="5421727" y="6038213"/>
            <a:ext cx="583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*in overleg met bewoners Noordwaarts voor de zijramen van 6 naar 7,5 meter maximaal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32F4290-A491-E701-0B4F-94F6083991B2}"/>
              </a:ext>
            </a:extLst>
          </p:cNvPr>
          <p:cNvSpPr txBox="1"/>
          <p:nvPr/>
        </p:nvSpPr>
        <p:spPr>
          <a:xfrm>
            <a:off x="1978067" y="2802698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5716D04-95C7-F06A-0D5E-54BFD918A46A}"/>
              </a:ext>
            </a:extLst>
          </p:cNvPr>
          <p:cNvSpPr txBox="1"/>
          <p:nvPr/>
        </p:nvSpPr>
        <p:spPr>
          <a:xfrm>
            <a:off x="6095999" y="2489548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DFDF68B-B6FC-D44B-A052-BED9DA0B1359}"/>
              </a:ext>
            </a:extLst>
          </p:cNvPr>
          <p:cNvSpPr txBox="1"/>
          <p:nvPr/>
        </p:nvSpPr>
        <p:spPr>
          <a:xfrm>
            <a:off x="10240157" y="2229994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FFE23F4-89AC-14D1-9523-B1074B0867C9}"/>
              </a:ext>
            </a:extLst>
          </p:cNvPr>
          <p:cNvSpPr txBox="1"/>
          <p:nvPr/>
        </p:nvSpPr>
        <p:spPr>
          <a:xfrm>
            <a:off x="2865328" y="3428999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18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AAE205E-9964-652E-1DE0-C08BEC65585D}"/>
              </a:ext>
            </a:extLst>
          </p:cNvPr>
          <p:cNvSpPr txBox="1"/>
          <p:nvPr/>
        </p:nvSpPr>
        <p:spPr>
          <a:xfrm>
            <a:off x="11226452" y="3428999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666B988-1663-E9F9-A4DA-201775F36500}"/>
              </a:ext>
            </a:extLst>
          </p:cNvPr>
          <p:cNvSpPr txBox="1"/>
          <p:nvPr/>
        </p:nvSpPr>
        <p:spPr>
          <a:xfrm>
            <a:off x="6946725" y="3428998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CF42951F-FB63-AB67-E9F6-9EE1EC609364}"/>
              </a:ext>
            </a:extLst>
          </p:cNvPr>
          <p:cNvSpPr/>
          <p:nvPr/>
        </p:nvSpPr>
        <p:spPr>
          <a:xfrm>
            <a:off x="563992" y="1520070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DCAE733-C919-98EA-8330-C84C09473839}"/>
              </a:ext>
            </a:extLst>
          </p:cNvPr>
          <p:cNvSpPr/>
          <p:nvPr/>
        </p:nvSpPr>
        <p:spPr>
          <a:xfrm>
            <a:off x="4711668" y="1523545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BCC09DD-7775-7FD9-7F2D-46BD22ED0F2F}"/>
              </a:ext>
            </a:extLst>
          </p:cNvPr>
          <p:cNvSpPr/>
          <p:nvPr/>
        </p:nvSpPr>
        <p:spPr>
          <a:xfrm>
            <a:off x="8953821" y="1523545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51935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B0775F-5915-DF8F-A07B-8DAFB1D3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SFEERFOTO'S TIJDENS BIJEENKOMST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FDB97-7256-E451-2DCC-A0AB70016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180000" bIns="0" rtlCol="0" anchor="t">
            <a:noAutofit/>
          </a:bodyPr>
          <a:lstStyle/>
          <a:p>
            <a:pPr marL="19050" lvl="1" indent="0" algn="ctr">
              <a:buNone/>
            </a:pPr>
            <a:endParaRPr lang="nl-NL" sz="2800">
              <a:latin typeface="Montserrat"/>
            </a:endParaRPr>
          </a:p>
          <a:p>
            <a:pPr marL="19050" lvl="1" indent="0" algn="ctr">
              <a:buNone/>
            </a:pPr>
            <a:endParaRPr lang="nl-NL" sz="2800">
              <a:latin typeface="Montserrat"/>
            </a:endParaRPr>
          </a:p>
          <a:p>
            <a:pPr marL="19050" lvl="1" indent="0" algn="ctr">
              <a:buNone/>
            </a:pPr>
            <a:r>
              <a:rPr lang="nl-NL" sz="2800" b="1">
                <a:latin typeface="Montserrat"/>
              </a:rPr>
              <a:t>Tijdens de bijeenkomst worden sfeerfoto’s gemaakt: wilt u niet herkenbaar op de foto, geeft dit aan bij de projectmanagers.</a:t>
            </a:r>
          </a:p>
        </p:txBody>
      </p:sp>
    </p:spTree>
    <p:extLst>
      <p:ext uri="{BB962C8B-B14F-4D97-AF65-F5344CB8AC3E}">
        <p14:creationId xmlns:p14="http://schemas.microsoft.com/office/powerpoint/2010/main" val="371141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54783-CE95-E70C-6D60-0EB69917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HEEFT U 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BDCB9E-D845-D352-4D91-1FEEC4344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nl-NL" sz="2000" dirty="0"/>
          </a:p>
          <a:p>
            <a:pPr algn="ctr"/>
            <a:r>
              <a:rPr lang="nl-NL" sz="2000" b="1" dirty="0"/>
              <a:t>Contact: </a:t>
            </a:r>
            <a:r>
              <a:rPr lang="nl-NL" sz="2000" b="1" dirty="0">
                <a:hlinkClick r:id="rId2"/>
              </a:rPr>
              <a:t>Binnenstad@zoetermeer.nl</a:t>
            </a:r>
            <a:endParaRPr lang="nl-NL" sz="2000" b="1" dirty="0"/>
          </a:p>
          <a:p>
            <a:pPr algn="ctr"/>
            <a:endParaRPr lang="nl-NL" sz="2000" b="1" dirty="0"/>
          </a:p>
          <a:p>
            <a:pPr algn="ctr"/>
            <a:r>
              <a:rPr lang="nl-NL" sz="2000" b="1" dirty="0"/>
              <a:t>Vanaf 17 november vindt u de informatie over de bijeenkomst op </a:t>
            </a:r>
            <a:r>
              <a:rPr lang="nl-NL" sz="2000" b="1" dirty="0">
                <a:hlinkClick r:id="rId3"/>
              </a:rPr>
              <a:t>www.doemee.zoetermeer.nl</a:t>
            </a:r>
            <a:r>
              <a:rPr lang="nl-NL" sz="2000" b="1" dirty="0"/>
              <a:t>  </a:t>
            </a:r>
          </a:p>
          <a:p>
            <a:pPr algn="ctr"/>
            <a:endParaRPr lang="nl-NL" sz="2000" b="1" dirty="0"/>
          </a:p>
          <a:p>
            <a:pPr algn="ctr"/>
            <a:r>
              <a:rPr lang="nl-NL" sz="2000" b="1" dirty="0"/>
              <a:t>Meer informatie over het deelgebied: </a:t>
            </a:r>
            <a:r>
              <a:rPr lang="nl-NL" sz="2000" b="1" dirty="0">
                <a:hlinkClick r:id="rId4"/>
              </a:rPr>
              <a:t>www.binnenstad-zoetermeer.nl/gebieden/deelgebied-3-luxemburglaan-e-o/</a:t>
            </a:r>
            <a:r>
              <a:rPr lang="nl-NL" sz="2000" b="1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88790"/>
      </p:ext>
    </p:extLst>
  </p:cSld>
  <p:clrMapOvr>
    <a:masterClrMapping/>
  </p:clrMapOvr>
</p:sld>
</file>

<file path=ppt/theme/theme1.xml><?xml version="1.0" encoding="utf-8"?>
<a:theme xmlns:a="http://schemas.openxmlformats.org/drawingml/2006/main" name="Binnenstad Paars">
  <a:themeElements>
    <a:clrScheme name="Custom 43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0274BE"/>
      </a:accent1>
      <a:accent2>
        <a:srgbClr val="EF7C3C"/>
      </a:accent2>
      <a:accent3>
        <a:srgbClr val="299842"/>
      </a:accent3>
      <a:accent4>
        <a:srgbClr val="ECEEF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etermeer-Binnenstad-Template" id="{AF185851-28DA-4A4F-8A81-AC8D536025A7}" vid="{9E0190AD-8FC5-7B49-BFE7-62AA2846FE0A}"/>
    </a:ext>
  </a:extLst>
</a:theme>
</file>

<file path=ppt/theme/theme2.xml><?xml version="1.0" encoding="utf-8"?>
<a:theme xmlns:a="http://schemas.openxmlformats.org/drawingml/2006/main" name="Binnenstad Groen">
  <a:themeElements>
    <a:clrScheme name="Custom 43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0274BE"/>
      </a:accent1>
      <a:accent2>
        <a:srgbClr val="EF7C3C"/>
      </a:accent2>
      <a:accent3>
        <a:srgbClr val="299842"/>
      </a:accent3>
      <a:accent4>
        <a:srgbClr val="ECEEF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etermeer-Binnenstad-Template" id="{AF185851-28DA-4A4F-8A81-AC8D536025A7}" vid="{B2125B56-48F0-A942-9F9B-62192E96E429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06901BE211EF234A936EB61E65D6D2E000FB74C8F46F62A341B0C00914E4C1AC1E" ma:contentTypeVersion="21" ma:contentTypeDescription="" ma:contentTypeScope="" ma:versionID="8f9e418fdfe13084edeac688e036a968">
  <xsd:schema xmlns:xsd="http://www.w3.org/2001/XMLSchema" xmlns:xs="http://www.w3.org/2001/XMLSchema" xmlns:p="http://schemas.microsoft.com/office/2006/metadata/properties" xmlns:ns2="a8c941f6-bf32-4c67-8466-cbfbf71c1140" xmlns:ns3="2c7c7e07-0593-4e9e-b339-76aba0e7a371" xmlns:ns4="55cb863d-199a-4c8f-83c3-9b3d921fa2c8" targetNamespace="http://schemas.microsoft.com/office/2006/metadata/properties" ma:root="true" ma:fieldsID="f225a2b3a19dd8ca32bc46ec46032615" ns2:_="" ns3:_="" ns4:_="">
    <xsd:import namespace="a8c941f6-bf32-4c67-8466-cbfbf71c1140"/>
    <xsd:import namespace="2c7c7e07-0593-4e9e-b339-76aba0e7a371"/>
    <xsd:import namespace="55cb863d-199a-4c8f-83c3-9b3d921fa2c8"/>
    <xsd:element name="properties">
      <xsd:complexType>
        <xsd:sequence>
          <xsd:element name="documentManagement">
            <xsd:complexType>
              <xsd:all>
                <xsd:element ref="ns2:_ztm_Documenttype" minOccurs="0"/>
                <xsd:element ref="ns2:_ztm_Status" minOccurs="0"/>
                <xsd:element ref="ns2:_ztm_Stroom_Richting" minOccurs="0"/>
                <xsd:element ref="ns2:_ztm_Categorie_Beheersing" minOccurs="0"/>
                <xsd:element ref="ns3:_dlc_DocId" minOccurs="0"/>
                <xsd:element ref="ns3:_dlc_DocIdUrl" minOccurs="0"/>
                <xsd:element ref="ns3:_dlc_DocIdPersistId" minOccurs="0"/>
                <xsd:element ref="ns2:_ztm_Zaakrelatie" minOccurs="0"/>
                <xsd:element ref="ns4:MediaServiceMetadata" minOccurs="0"/>
                <xsd:element ref="ns4:MediaServiceFastMetadata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3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941f6-bf32-4c67-8466-cbfbf71c1140" elementFormDefault="qualified">
    <xsd:import namespace="http://schemas.microsoft.com/office/2006/documentManagement/types"/>
    <xsd:import namespace="http://schemas.microsoft.com/office/infopath/2007/PartnerControls"/>
    <xsd:element name="_ztm_Documenttype" ma:index="8" nillable="true" ma:displayName="Documenttype" ma:format="Dropdown" ma:internalName="_ztm_Documenttype">
      <xsd:simpleType>
        <xsd:restriction base="dms:Choice">
          <xsd:enumeration value="Aanvraag"/>
          <xsd:enumeration value="Analyse"/>
          <xsd:enumeration value="Advies"/>
          <xsd:enumeration value="Adviesverzoek"/>
          <xsd:enumeration value="Begeleidend schrijven"/>
          <xsd:enumeration value="Berekening"/>
          <xsd:enumeration value="Beschikking"/>
          <xsd:enumeration value="Besluit"/>
          <xsd:enumeration value="Bestek"/>
          <xsd:enumeration value="Brief"/>
          <xsd:enumeration value="Bijlage"/>
          <xsd:enumeration value="Contract"/>
          <xsd:enumeration value="Contractdocument"/>
          <xsd:enumeration value="Controlelijst"/>
          <xsd:enumeration value="Evaluatie"/>
          <xsd:enumeration value="Factuur"/>
          <xsd:enumeration value="Format"/>
          <xsd:enumeration value="Foto"/>
          <xsd:enumeration value="Mailwisseling"/>
          <xsd:enumeration value="Memo"/>
          <xsd:enumeration value="Melding"/>
          <xsd:enumeration value="Notitie"/>
          <xsd:enumeration value="Offerte"/>
          <xsd:enumeration value="Onderzoek"/>
          <xsd:enumeration value="Overeenkomst"/>
          <xsd:enumeration value="Ontwerp"/>
          <xsd:enumeration value="Overig stuk"/>
          <xsd:enumeration value="Plan"/>
          <xsd:enumeration value="Planning"/>
          <xsd:enumeration value="Projectopdracht"/>
          <xsd:enumeration value="Publicatie"/>
          <xsd:enumeration value="Ramingen"/>
          <xsd:enumeration value="Rapportage"/>
          <xsd:enumeration value="Tekeningen"/>
          <xsd:enumeration value="Vergaderverslag"/>
          <xsd:enumeration value="Vergunning"/>
          <xsd:enumeration value="Verklaring"/>
          <xsd:enumeration value="Verslag van bevindingen"/>
          <xsd:enumeration value="Voorstel"/>
          <xsd:enumeration value="Zienswijze"/>
        </xsd:restriction>
      </xsd:simpleType>
    </xsd:element>
    <xsd:element name="_ztm_Status" ma:index="9" nillable="true" ma:displayName="Status" ma:format="Dropdown" ma:internalName="_ztm_Status">
      <xsd:simpleType>
        <xsd:restriction base="dms:Choice">
          <xsd:enumeration value="Concept"/>
          <xsd:enumeration value="Eindconcept"/>
          <xsd:enumeration value="Definitief"/>
          <xsd:enumeration value="Goedgekeurd"/>
          <xsd:enumeration value="Gepubliceerd"/>
        </xsd:restriction>
      </xsd:simpleType>
    </xsd:element>
    <xsd:element name="_ztm_Stroom_Richting" ma:index="10" nillable="true" ma:displayName="Stroom/richting" ma:format="Dropdown" ma:internalName="_ztm_Stroom_Richting">
      <xsd:simpleType>
        <xsd:restriction base="dms:Choice">
          <xsd:enumeration value="Inkomend"/>
          <xsd:enumeration value="Intern"/>
          <xsd:enumeration value="Uitgaand"/>
        </xsd:restriction>
      </xsd:simpleType>
    </xsd:element>
    <xsd:element name="_ztm_Categorie_Beheersing" ma:index="11" nillable="true" ma:displayName="Categorie/soort beheersing" ma:format="Dropdown" ma:internalName="_ztm_Categorie_Beheersing">
      <xsd:simpleType>
        <xsd:restriction base="dms:Choice">
          <xsd:enumeration value="Bestuurlijk"/>
          <xsd:enumeration value="Technisch management"/>
          <xsd:enumeration value="Contractmanagement"/>
          <xsd:enumeration value="Projectbeheersing"/>
          <xsd:enumeration value="Omgevingsmanagement"/>
        </xsd:restriction>
      </xsd:simpleType>
    </xsd:element>
    <xsd:element name="_ztm_Zaakrelatie" ma:index="15" nillable="true" ma:displayName="Zaakrelatie" ma:internalName="_ztm_Zaakrelati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c7e07-0593-4e9e-b339-76aba0e7a371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13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4cae3dd-b42d-492c-88f0-226a71e2ee93}" ma:internalName="TaxCatchAll" ma:showField="CatchAllData" ma:web="2c7c7e07-0593-4e9e-b339-76aba0e7a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b863d-199a-4c8f-83c3-9b3d921fa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79f07edd-d75e-44de-876f-dcd89afb9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ztm_Documenttype xmlns="a8c941f6-bf32-4c67-8466-cbfbf71c1140" xsi:nil="true"/>
    <TaxCatchAll xmlns="2c7c7e07-0593-4e9e-b339-76aba0e7a371" xsi:nil="true"/>
    <_ztm_Categorie_Beheersing xmlns="a8c941f6-bf32-4c67-8466-cbfbf71c1140" xsi:nil="true"/>
    <_ztm_Status xmlns="a8c941f6-bf32-4c67-8466-cbfbf71c1140" xsi:nil="true"/>
    <_ztm_Stroom_Richting xmlns="a8c941f6-bf32-4c67-8466-cbfbf71c1140" xsi:nil="true"/>
    <lcf76f155ced4ddcb4097134ff3c332f xmlns="55cb863d-199a-4c8f-83c3-9b3d921fa2c8">
      <Terms xmlns="http://schemas.microsoft.com/office/infopath/2007/PartnerControls"/>
    </lcf76f155ced4ddcb4097134ff3c332f>
    <_ztm_Zaakrelatie xmlns="a8c941f6-bf32-4c67-8466-cbfbf71c1140" xsi:nil="true"/>
    <_dlc_DocId xmlns="2c7c7e07-0593-4e9e-b339-76aba0e7a371">PROJ-1221034024-1009</_dlc_DocId>
    <_dlc_DocIdUrl xmlns="2c7c7e07-0593-4e9e-b339-76aba0e7a371">
      <Url>https://zoetermeer.sharepoint.com/teams/prj-binnenstaddeelgebied3luxemburglaaneo/_layouts/15/DocIdRedir.aspx?ID=PROJ-1221034024-1009</Url>
      <Description>PROJ-1221034024-1009</Description>
    </_dlc_DocIdUrl>
  </documentManagement>
</p:properties>
</file>

<file path=customXml/itemProps1.xml><?xml version="1.0" encoding="utf-8"?>
<ds:datastoreItem xmlns:ds="http://schemas.openxmlformats.org/officeDocument/2006/customXml" ds:itemID="{65A70432-D489-4F57-9DB4-21277A1D8B7A}">
  <ds:schemaRefs>
    <ds:schemaRef ds:uri="2c7c7e07-0593-4e9e-b339-76aba0e7a371"/>
    <ds:schemaRef ds:uri="55cb863d-199a-4c8f-83c3-9b3d921fa2c8"/>
    <ds:schemaRef ds:uri="a8c941f6-bf32-4c67-8466-cbfbf71c11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B4D9B3-99C4-4B68-B079-54D38A0DF5C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226AA5C-A706-4ADE-AF4F-832C21157FB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5FEE400-103F-4BF6-AEF2-0CD95881CCEA}">
  <ds:schemaRefs>
    <ds:schemaRef ds:uri="http://schemas.microsoft.com/office/2006/metadata/properties"/>
    <ds:schemaRef ds:uri="http://www.w3.org/XML/1998/namespace"/>
    <ds:schemaRef ds:uri="55cb863d-199a-4c8f-83c3-9b3d921fa2c8"/>
    <ds:schemaRef ds:uri="http://schemas.openxmlformats.org/package/2006/metadata/core-properties"/>
    <ds:schemaRef ds:uri="a8c941f6-bf32-4c67-8466-cbfbf71c1140"/>
    <ds:schemaRef ds:uri="http://purl.org/dc/dcmitype/"/>
    <ds:schemaRef ds:uri="http://purl.org/dc/elements/1.1/"/>
    <ds:schemaRef ds:uri="http://schemas.microsoft.com/office/2006/documentManagement/types"/>
    <ds:schemaRef ds:uri="2c7c7e07-0593-4e9e-b339-76aba0e7a371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Binnenstad Paars</Template>
  <TotalTime>0</TotalTime>
  <Words>272</Words>
  <Application>Microsoft Office PowerPoint</Application>
  <PresentationFormat>Breedbeeld</PresentationFormat>
  <Paragraphs>64</Paragraphs>
  <Slides>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Baloo 2</vt:lpstr>
      <vt:lpstr>Calibri</vt:lpstr>
      <vt:lpstr>Montserrat</vt:lpstr>
      <vt:lpstr>Binnenstad Paars</vt:lpstr>
      <vt:lpstr>Binnenstad Groen</vt:lpstr>
      <vt:lpstr>WELKOM BIJ DE INFORMATIEAVOND</vt:lpstr>
      <vt:lpstr>AANWEZIGEN</vt:lpstr>
      <vt:lpstr>LUXEMBURGLAAN 1-15: VANUIT KRUISPUNT</vt:lpstr>
      <vt:lpstr>LUXEMBURGLAAN 1-15: VANUIT LUXEMBURGLAAN</vt:lpstr>
      <vt:lpstr>LUXEMBURGLAAN 1-15: VANUIT ZWAARDLOOTSEWEG</vt:lpstr>
      <vt:lpstr>SFEERFOTO'S TIJDENS BIJEENKOMST</vt:lpstr>
      <vt:lpstr>HEEFT U VRAGEN?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DE BIJEENKOMST</dc:title>
  <dc:subject/>
  <dc:creator>Bastiaan van de Werk | Roos &amp; Van de Werk</dc:creator>
  <cp:keywords/>
  <dc:description/>
  <cp:lastModifiedBy>Berg F.L.C. van den (Fieke)</cp:lastModifiedBy>
  <cp:revision>1</cp:revision>
  <dcterms:created xsi:type="dcterms:W3CDTF">2022-09-06T14:50:37Z</dcterms:created>
  <dcterms:modified xsi:type="dcterms:W3CDTF">2023-11-14T15:20:46Z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0x01010006901BE211EF234A936EB61E65D6D2E000FB74C8F46F62A341B0C00914E4C1AC1E</vt:lpwstr>
  </property>
  <property fmtid="{D5CDD505-2E9C-101B-9397-08002B2CF9AE}" pid="3" name="_dlc_DocIdItemGuid">
    <vt:lpwstr>dbbe4826-ec64-4b21-87f7-8d2a89881d10</vt:lpwstr>
  </property>
  <property fmtid="{D5CDD505-2E9C-101B-9397-08002B2CF9AE}" pid="4" name="MediaServiceImageTags">
    <vt:lpwstr/>
  </property>
</Properties>
</file>