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72" r:id="rId9"/>
    <p:sldId id="274" r:id="rId10"/>
    <p:sldId id="275" r:id="rId11"/>
    <p:sldId id="267" r:id="rId12"/>
    <p:sldId id="268" r:id="rId13"/>
    <p:sldId id="269" r:id="rId14"/>
    <p:sldId id="270" r:id="rId15"/>
  </p:sldIdLst>
  <p:sldSz cx="18288000" cy="10287000"/>
  <p:notesSz cx="6858000" cy="9144000"/>
  <p:embeddedFontLst>
    <p:embeddedFont>
      <p:font typeface="Antonio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uce" panose="020B0604020202020204" charset="0"/>
      <p:regular r:id="rId26"/>
    </p:embeddedFont>
    <p:embeddedFont>
      <p:font typeface="Open Sauce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3792" autoAdjust="0"/>
  </p:normalViewPr>
  <p:slideViewPr>
    <p:cSldViewPr>
      <p:cViewPr varScale="1">
        <p:scale>
          <a:sx n="40" d="100"/>
          <a:sy n="40" d="100"/>
        </p:scale>
        <p:origin x="1204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 F.L.C. van den (Fieke)" userId="413c22c0-73d9-43b9-b311-e771b00f3daf" providerId="ADAL" clId="{10DC1B24-E4EB-454C-B8B6-4F2F54F46360}"/>
    <pc:docChg chg="delSld">
      <pc:chgData name="Berg F.L.C. van den (Fieke)" userId="413c22c0-73d9-43b9-b311-e771b00f3daf" providerId="ADAL" clId="{10DC1B24-E4EB-454C-B8B6-4F2F54F46360}" dt="2024-01-30T14:59:40.188" v="0" actId="47"/>
      <pc:docMkLst>
        <pc:docMk/>
      </pc:docMkLst>
      <pc:sldChg chg="del">
        <pc:chgData name="Berg F.L.C. van den (Fieke)" userId="413c22c0-73d9-43b9-b311-e771b00f3daf" providerId="ADAL" clId="{10DC1B24-E4EB-454C-B8B6-4F2F54F46360}" dt="2024-01-30T14:59:40.188" v="0" actId="47"/>
        <pc:sldMkLst>
          <pc:docMk/>
          <pc:sldMk cId="3977065894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BB01F-4E93-4A50-97FF-EBC00119CF04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3F8D-7648-4911-8F9A-A7B60545B1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93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3F8D-7648-4911-8F9A-A7B60545B12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93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 kleuren post </a:t>
            </a:r>
            <a:r>
              <a:rPr lang="nl-NL" dirty="0" err="1"/>
              <a:t>it</a:t>
            </a:r>
            <a:r>
              <a:rPr lang="nl-NL" dirty="0"/>
              <a:t> per thema, A0 kaart ontwerp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3F8D-7648-4911-8F9A-A7B60545B12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00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830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7348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 rot="-3270436">
            <a:off x="9315878" y="102642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207104" y="2944648"/>
            <a:ext cx="5246391" cy="524637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311" r="-2311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8897637"/>
            <a:ext cx="2504768" cy="1389363"/>
          </a:xfrm>
          <a:custGeom>
            <a:avLst/>
            <a:gdLst/>
            <a:ahLst/>
            <a:cxnLst/>
            <a:rect l="l" t="t" r="r" b="b"/>
            <a:pathLst>
              <a:path w="2504768" h="1389363">
                <a:moveTo>
                  <a:pt x="0" y="0"/>
                </a:moveTo>
                <a:lnTo>
                  <a:pt x="2504768" y="0"/>
                </a:lnTo>
                <a:lnTo>
                  <a:pt x="2504768" y="1389363"/>
                </a:lnTo>
                <a:lnTo>
                  <a:pt x="0" y="1389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6520949" y="93200"/>
            <a:ext cx="5676755" cy="1901619"/>
          </a:xfrm>
          <a:custGeom>
            <a:avLst/>
            <a:gdLst/>
            <a:ahLst/>
            <a:cxnLst/>
            <a:rect l="l" t="t" r="r" b="b"/>
            <a:pathLst>
              <a:path w="5676755" h="1901619">
                <a:moveTo>
                  <a:pt x="0" y="0"/>
                </a:moveTo>
                <a:lnTo>
                  <a:pt x="5676754" y="0"/>
                </a:lnTo>
                <a:lnTo>
                  <a:pt x="5676754" y="1901620"/>
                </a:lnTo>
                <a:lnTo>
                  <a:pt x="0" y="19016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1" name="Group 11"/>
          <p:cNvGrpSpPr/>
          <p:nvPr/>
        </p:nvGrpSpPr>
        <p:grpSpPr>
          <a:xfrm>
            <a:off x="361213" y="2819666"/>
            <a:ext cx="10258970" cy="4647667"/>
            <a:chOff x="0" y="0"/>
            <a:chExt cx="13678626" cy="619688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33350"/>
              <a:ext cx="13678626" cy="5390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20"/>
                </a:lnSpc>
              </a:pPr>
              <a:r>
                <a:rPr lang="en-US" sz="14200" spc="-639" dirty="0">
                  <a:solidFill>
                    <a:srgbClr val="000000"/>
                  </a:solidFill>
                  <a:latin typeface="Antonio Bold"/>
                </a:rPr>
                <a:t>HERINRICHTING</a:t>
              </a:r>
            </a:p>
            <a:p>
              <a:pPr>
                <a:lnSpc>
                  <a:spcPts val="15620"/>
                </a:lnSpc>
              </a:pPr>
              <a:r>
                <a:rPr lang="en-US" sz="14200" spc="-639" dirty="0">
                  <a:solidFill>
                    <a:srgbClr val="000000"/>
                  </a:solidFill>
                  <a:latin typeface="Antonio Bold"/>
                </a:rPr>
                <a:t>BLEISWIJKSEWEG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650723"/>
              <a:ext cx="13678626" cy="54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Open Sauce Bold"/>
                </a:rPr>
                <a:t>Bijeenkomst 18 januari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73ADDA3-B95A-82F1-3D57-D0722D122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9" y="419100"/>
            <a:ext cx="18341077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6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273482"/>
          </a:solid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0E6B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0E6BA8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8"/>
          <p:cNvSpPr/>
          <p:nvPr/>
        </p:nvSpPr>
        <p:spPr>
          <a:xfrm>
            <a:off x="251363" y="145761"/>
            <a:ext cx="2648817" cy="882939"/>
          </a:xfrm>
          <a:custGeom>
            <a:avLst/>
            <a:gdLst/>
            <a:ahLst/>
            <a:cxnLst/>
            <a:rect l="l" t="t" r="r" b="b"/>
            <a:pathLst>
              <a:path w="2648817" h="882939">
                <a:moveTo>
                  <a:pt x="0" y="0"/>
                </a:moveTo>
                <a:lnTo>
                  <a:pt x="2648817" y="0"/>
                </a:lnTo>
                <a:lnTo>
                  <a:pt x="2648817" y="882939"/>
                </a:lnTo>
                <a:lnTo>
                  <a:pt x="0" y="882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9075451" y="1038225"/>
            <a:ext cx="818384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</a:pPr>
            <a:r>
              <a:rPr lang="en-US" sz="6999" spc="-139" dirty="0">
                <a:solidFill>
                  <a:srgbClr val="000000"/>
                </a:solidFill>
                <a:latin typeface="Antonio Bold"/>
              </a:rPr>
              <a:t>4. </a:t>
            </a:r>
            <a:r>
              <a:rPr lang="en-US" sz="6999" spc="-139" dirty="0" err="1">
                <a:solidFill>
                  <a:srgbClr val="000000"/>
                </a:solidFill>
                <a:latin typeface="Antonio Bold"/>
              </a:rPr>
              <a:t>Gesprek</a:t>
            </a:r>
            <a:endParaRPr lang="en-US" sz="6999" spc="-139" dirty="0">
              <a:solidFill>
                <a:srgbClr val="000000"/>
              </a:solidFill>
              <a:latin typeface="Antoni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0" y="2753836"/>
            <a:ext cx="8183849" cy="2527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9"/>
              </a:lnSpc>
            </a:pPr>
            <a:r>
              <a:rPr lang="en-US" sz="3099" dirty="0">
                <a:solidFill>
                  <a:srgbClr val="000000"/>
                </a:solidFill>
                <a:latin typeface="Open Sauce"/>
              </a:rPr>
              <a:t>We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gaan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graag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met u in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gesprek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over: </a:t>
            </a:r>
          </a:p>
          <a:p>
            <a:pPr marL="848994" lvl="1" indent="-514350">
              <a:lnSpc>
                <a:spcPts val="4029"/>
              </a:lnSpc>
              <a:buAutoNum type="arabicPeriod"/>
            </a:pP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Bereikbaarheid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</a:t>
            </a:r>
          </a:p>
          <a:p>
            <a:pPr marL="848994" lvl="1" indent="-514350">
              <a:lnSpc>
                <a:spcPts val="4029"/>
              </a:lnSpc>
              <a:buAutoNum type="arabicPeriod"/>
            </a:pP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Veiligheid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</a:t>
            </a:r>
          </a:p>
          <a:p>
            <a:pPr marL="848994" lvl="1" indent="-514350">
              <a:lnSpc>
                <a:spcPts val="4029"/>
              </a:lnSpc>
              <a:buAutoNum type="arabicPeriod"/>
            </a:pP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Natuur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en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ecologie</a:t>
            </a:r>
            <a:endParaRPr lang="en-US" sz="3099" dirty="0">
              <a:solidFill>
                <a:srgbClr val="000000"/>
              </a:solidFill>
              <a:latin typeface="Open Sauce"/>
            </a:endParaRPr>
          </a:p>
          <a:p>
            <a:pPr marL="848994" lvl="1" indent="-514350">
              <a:lnSpc>
                <a:spcPts val="4029"/>
              </a:lnSpc>
              <a:buAutoNum type="arabicPeriod"/>
            </a:pP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Innovatie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en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uitstraling</a:t>
            </a:r>
            <a:endParaRPr lang="en-US" sz="3099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075451" y="5949633"/>
            <a:ext cx="8183849" cy="302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9"/>
              </a:lnSpc>
            </a:pP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Achterhalen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tijdens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gesprekken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:</a:t>
            </a:r>
          </a:p>
          <a:p>
            <a:pPr marL="669288" lvl="1" indent="-334644">
              <a:lnSpc>
                <a:spcPts val="402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Open Sauce"/>
              </a:rPr>
              <a:t>Wat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vindt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u van de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herinrichting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?</a:t>
            </a:r>
          </a:p>
          <a:p>
            <a:pPr marL="669288" lvl="1" indent="-334644">
              <a:lnSpc>
                <a:spcPts val="402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Open Sauce"/>
              </a:rPr>
              <a:t>Wat is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voor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u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belangrijk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?</a:t>
            </a:r>
          </a:p>
          <a:p>
            <a:pPr marL="669288" lvl="1" indent="-334644">
              <a:lnSpc>
                <a:spcPts val="4029"/>
              </a:lnSpc>
              <a:buFont typeface="Arial"/>
              <a:buChar char="•"/>
            </a:pP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Waar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moeten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we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rekening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mee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houden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?</a:t>
            </a:r>
          </a:p>
          <a:p>
            <a:pPr marL="669288" lvl="1" indent="-334644">
              <a:lnSpc>
                <a:spcPts val="4029"/>
              </a:lnSpc>
              <a:buFont typeface="Arial"/>
              <a:buChar char="•"/>
            </a:pP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Ziet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u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kansen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 of </a:t>
            </a:r>
            <a:r>
              <a:rPr lang="en-US" sz="3099" dirty="0" err="1">
                <a:solidFill>
                  <a:srgbClr val="000000"/>
                </a:solidFill>
                <a:latin typeface="Open Sauce"/>
              </a:rPr>
              <a:t>bedreigingen</a:t>
            </a:r>
            <a:r>
              <a:rPr lang="en-US" sz="3099" dirty="0">
                <a:solidFill>
                  <a:srgbClr val="000000"/>
                </a:solidFill>
                <a:latin typeface="Open Sauce"/>
              </a:rPr>
              <a:t>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954435" y="5146583"/>
            <a:ext cx="9969865" cy="4933837"/>
            <a:chOff x="0" y="0"/>
            <a:chExt cx="4060919" cy="2009647"/>
          </a:xfrm>
        </p:grpSpPr>
        <p:sp>
          <p:nvSpPr>
            <p:cNvPr id="3" name="Freeform 3"/>
            <p:cNvSpPr/>
            <p:nvPr/>
          </p:nvSpPr>
          <p:spPr>
            <a:xfrm>
              <a:off x="19050" y="17140"/>
              <a:ext cx="4022947" cy="1975367"/>
            </a:xfrm>
            <a:custGeom>
              <a:avLst/>
              <a:gdLst/>
              <a:ahLst/>
              <a:cxnLst/>
              <a:rect l="l" t="t" r="r" b="b"/>
              <a:pathLst>
                <a:path w="4022947" h="1975367">
                  <a:moveTo>
                    <a:pt x="2925031" y="1975367"/>
                  </a:moveTo>
                  <a:lnTo>
                    <a:pt x="1097788" y="1975367"/>
                  </a:lnTo>
                  <a:cubicBezTo>
                    <a:pt x="491490" y="1975367"/>
                    <a:pt x="0" y="1533146"/>
                    <a:pt x="0" y="987626"/>
                  </a:cubicBezTo>
                  <a:cubicBezTo>
                    <a:pt x="0" y="442221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42221"/>
                    <a:pt x="4022947" y="987741"/>
                  </a:cubicBezTo>
                  <a:cubicBezTo>
                    <a:pt x="4022820" y="1533146"/>
                    <a:pt x="3531329" y="1975367"/>
                    <a:pt x="2925031" y="1975367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4060920" cy="2009647"/>
            </a:xfrm>
            <a:custGeom>
              <a:avLst/>
              <a:gdLst/>
              <a:ahLst/>
              <a:cxnLst/>
              <a:rect l="l" t="t" r="r" b="b"/>
              <a:pathLst>
                <a:path w="4060920" h="2009647">
                  <a:moveTo>
                    <a:pt x="2944081" y="2009647"/>
                  </a:moveTo>
                  <a:lnTo>
                    <a:pt x="1116838" y="2009647"/>
                  </a:lnTo>
                  <a:cubicBezTo>
                    <a:pt x="501015" y="2009647"/>
                    <a:pt x="0" y="1558857"/>
                    <a:pt x="0" y="1004881"/>
                  </a:cubicBezTo>
                  <a:cubicBezTo>
                    <a:pt x="0" y="450791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450791"/>
                    <a:pt x="4060920" y="1004881"/>
                  </a:cubicBezTo>
                  <a:cubicBezTo>
                    <a:pt x="4060920" y="1558857"/>
                    <a:pt x="3559904" y="2009647"/>
                    <a:pt x="2944081" y="2009647"/>
                  </a:cubicBezTo>
                  <a:close/>
                  <a:moveTo>
                    <a:pt x="1116838" y="34281"/>
                  </a:moveTo>
                  <a:cubicBezTo>
                    <a:pt x="521970" y="34281"/>
                    <a:pt x="38100" y="469645"/>
                    <a:pt x="38100" y="1004881"/>
                  </a:cubicBezTo>
                  <a:cubicBezTo>
                    <a:pt x="38100" y="1540002"/>
                    <a:pt x="521970" y="1975481"/>
                    <a:pt x="1116838" y="1975481"/>
                  </a:cubicBezTo>
                  <a:lnTo>
                    <a:pt x="2944208" y="1975481"/>
                  </a:lnTo>
                  <a:cubicBezTo>
                    <a:pt x="3538950" y="1975481"/>
                    <a:pt x="4022947" y="1540117"/>
                    <a:pt x="4022947" y="1004881"/>
                  </a:cubicBezTo>
                  <a:cubicBezTo>
                    <a:pt x="4022820" y="469645"/>
                    <a:pt x="3538949" y="34281"/>
                    <a:pt x="2944081" y="34281"/>
                  </a:cubicBezTo>
                  <a:lnTo>
                    <a:pt x="1116838" y="34281"/>
                  </a:lnTo>
                  <a:close/>
                </a:path>
              </a:pathLst>
            </a:custGeom>
            <a:solidFill>
              <a:srgbClr val="27348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2778811" y="5146583"/>
            <a:ext cx="9969865" cy="4933837"/>
            <a:chOff x="0" y="0"/>
            <a:chExt cx="4060919" cy="2009647"/>
          </a:xfrm>
        </p:grpSpPr>
        <p:sp>
          <p:nvSpPr>
            <p:cNvPr id="6" name="Freeform 6"/>
            <p:cNvSpPr/>
            <p:nvPr/>
          </p:nvSpPr>
          <p:spPr>
            <a:xfrm>
              <a:off x="19050" y="17140"/>
              <a:ext cx="4022947" cy="1975367"/>
            </a:xfrm>
            <a:custGeom>
              <a:avLst/>
              <a:gdLst/>
              <a:ahLst/>
              <a:cxnLst/>
              <a:rect l="l" t="t" r="r" b="b"/>
              <a:pathLst>
                <a:path w="4022947" h="1975367">
                  <a:moveTo>
                    <a:pt x="2925031" y="1975367"/>
                  </a:moveTo>
                  <a:lnTo>
                    <a:pt x="1097788" y="1975367"/>
                  </a:lnTo>
                  <a:cubicBezTo>
                    <a:pt x="491490" y="1975367"/>
                    <a:pt x="0" y="1533146"/>
                    <a:pt x="0" y="987626"/>
                  </a:cubicBezTo>
                  <a:cubicBezTo>
                    <a:pt x="0" y="442221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42221"/>
                    <a:pt x="4022947" y="987741"/>
                  </a:cubicBezTo>
                  <a:cubicBezTo>
                    <a:pt x="4022820" y="1533146"/>
                    <a:pt x="3531329" y="1975367"/>
                    <a:pt x="2925031" y="1975367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4060920" cy="2009647"/>
            </a:xfrm>
            <a:custGeom>
              <a:avLst/>
              <a:gdLst/>
              <a:ahLst/>
              <a:cxnLst/>
              <a:rect l="l" t="t" r="r" b="b"/>
              <a:pathLst>
                <a:path w="4060920" h="2009647">
                  <a:moveTo>
                    <a:pt x="2944081" y="2009647"/>
                  </a:moveTo>
                  <a:lnTo>
                    <a:pt x="1116838" y="2009647"/>
                  </a:lnTo>
                  <a:cubicBezTo>
                    <a:pt x="501015" y="2009647"/>
                    <a:pt x="0" y="1558857"/>
                    <a:pt x="0" y="1004881"/>
                  </a:cubicBezTo>
                  <a:cubicBezTo>
                    <a:pt x="0" y="450791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450791"/>
                    <a:pt x="4060920" y="1004881"/>
                  </a:cubicBezTo>
                  <a:cubicBezTo>
                    <a:pt x="4060920" y="1558857"/>
                    <a:pt x="3559904" y="2009647"/>
                    <a:pt x="2944081" y="2009647"/>
                  </a:cubicBezTo>
                  <a:close/>
                  <a:moveTo>
                    <a:pt x="1116838" y="34281"/>
                  </a:moveTo>
                  <a:cubicBezTo>
                    <a:pt x="521970" y="34281"/>
                    <a:pt x="38100" y="469645"/>
                    <a:pt x="38100" y="1004881"/>
                  </a:cubicBezTo>
                  <a:cubicBezTo>
                    <a:pt x="38100" y="1540002"/>
                    <a:pt x="521970" y="1975481"/>
                    <a:pt x="1116838" y="1975481"/>
                  </a:cubicBezTo>
                  <a:lnTo>
                    <a:pt x="2944208" y="1975481"/>
                  </a:lnTo>
                  <a:cubicBezTo>
                    <a:pt x="3538950" y="1975481"/>
                    <a:pt x="4022947" y="1540117"/>
                    <a:pt x="4022947" y="1004881"/>
                  </a:cubicBezTo>
                  <a:cubicBezTo>
                    <a:pt x="4022820" y="469645"/>
                    <a:pt x="3538949" y="34281"/>
                    <a:pt x="2944081" y="34281"/>
                  </a:cubicBezTo>
                  <a:lnTo>
                    <a:pt x="1116838" y="34281"/>
                  </a:lnTo>
                  <a:close/>
                </a:path>
              </a:pathLst>
            </a:custGeom>
            <a:solidFill>
              <a:srgbClr val="27348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1431997" y="5146583"/>
            <a:ext cx="9969865" cy="4933837"/>
            <a:chOff x="0" y="0"/>
            <a:chExt cx="4060919" cy="2009647"/>
          </a:xfrm>
        </p:grpSpPr>
        <p:sp>
          <p:nvSpPr>
            <p:cNvPr id="9" name="Freeform 9"/>
            <p:cNvSpPr/>
            <p:nvPr/>
          </p:nvSpPr>
          <p:spPr>
            <a:xfrm>
              <a:off x="19050" y="17140"/>
              <a:ext cx="4022947" cy="1975367"/>
            </a:xfrm>
            <a:custGeom>
              <a:avLst/>
              <a:gdLst/>
              <a:ahLst/>
              <a:cxnLst/>
              <a:rect l="l" t="t" r="r" b="b"/>
              <a:pathLst>
                <a:path w="4022947" h="1975367">
                  <a:moveTo>
                    <a:pt x="2925031" y="1975367"/>
                  </a:moveTo>
                  <a:lnTo>
                    <a:pt x="1097788" y="1975367"/>
                  </a:lnTo>
                  <a:cubicBezTo>
                    <a:pt x="491490" y="1975367"/>
                    <a:pt x="0" y="1533146"/>
                    <a:pt x="0" y="987626"/>
                  </a:cubicBezTo>
                  <a:cubicBezTo>
                    <a:pt x="0" y="442221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42221"/>
                    <a:pt x="4022947" y="987741"/>
                  </a:cubicBezTo>
                  <a:cubicBezTo>
                    <a:pt x="4022820" y="1533146"/>
                    <a:pt x="3531329" y="1975367"/>
                    <a:pt x="2925031" y="1975367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4060920" cy="2009647"/>
            </a:xfrm>
            <a:custGeom>
              <a:avLst/>
              <a:gdLst/>
              <a:ahLst/>
              <a:cxnLst/>
              <a:rect l="l" t="t" r="r" b="b"/>
              <a:pathLst>
                <a:path w="4060920" h="2009647">
                  <a:moveTo>
                    <a:pt x="2944081" y="2009647"/>
                  </a:moveTo>
                  <a:lnTo>
                    <a:pt x="1116838" y="2009647"/>
                  </a:lnTo>
                  <a:cubicBezTo>
                    <a:pt x="501015" y="2009647"/>
                    <a:pt x="0" y="1558857"/>
                    <a:pt x="0" y="1004881"/>
                  </a:cubicBezTo>
                  <a:cubicBezTo>
                    <a:pt x="0" y="450791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450791"/>
                    <a:pt x="4060920" y="1004881"/>
                  </a:cubicBezTo>
                  <a:cubicBezTo>
                    <a:pt x="4060920" y="1558857"/>
                    <a:pt x="3559904" y="2009647"/>
                    <a:pt x="2944081" y="2009647"/>
                  </a:cubicBezTo>
                  <a:close/>
                  <a:moveTo>
                    <a:pt x="1116838" y="34281"/>
                  </a:moveTo>
                  <a:cubicBezTo>
                    <a:pt x="521970" y="34281"/>
                    <a:pt x="38100" y="469645"/>
                    <a:pt x="38100" y="1004881"/>
                  </a:cubicBezTo>
                  <a:cubicBezTo>
                    <a:pt x="38100" y="1540002"/>
                    <a:pt x="521970" y="1975481"/>
                    <a:pt x="1116838" y="1975481"/>
                  </a:cubicBezTo>
                  <a:lnTo>
                    <a:pt x="2944208" y="1975481"/>
                  </a:lnTo>
                  <a:cubicBezTo>
                    <a:pt x="3538950" y="1975481"/>
                    <a:pt x="4022947" y="1540117"/>
                    <a:pt x="4022947" y="1004881"/>
                  </a:cubicBezTo>
                  <a:cubicBezTo>
                    <a:pt x="4022820" y="469645"/>
                    <a:pt x="3538949" y="34281"/>
                    <a:pt x="2944081" y="34281"/>
                  </a:cubicBezTo>
                  <a:lnTo>
                    <a:pt x="1116838" y="34281"/>
                  </a:lnTo>
                  <a:close/>
                </a:path>
              </a:pathLst>
            </a:custGeom>
            <a:solidFill>
              <a:srgbClr val="27348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6675864" y="5146583"/>
            <a:ext cx="9969865" cy="4933837"/>
            <a:chOff x="0" y="0"/>
            <a:chExt cx="4060919" cy="2009647"/>
          </a:xfrm>
        </p:grpSpPr>
        <p:sp>
          <p:nvSpPr>
            <p:cNvPr id="12" name="Freeform 12"/>
            <p:cNvSpPr/>
            <p:nvPr/>
          </p:nvSpPr>
          <p:spPr>
            <a:xfrm>
              <a:off x="19050" y="17140"/>
              <a:ext cx="4022947" cy="1975367"/>
            </a:xfrm>
            <a:custGeom>
              <a:avLst/>
              <a:gdLst/>
              <a:ahLst/>
              <a:cxnLst/>
              <a:rect l="l" t="t" r="r" b="b"/>
              <a:pathLst>
                <a:path w="4022947" h="1975367">
                  <a:moveTo>
                    <a:pt x="2925031" y="1975367"/>
                  </a:moveTo>
                  <a:lnTo>
                    <a:pt x="1097788" y="1975367"/>
                  </a:lnTo>
                  <a:cubicBezTo>
                    <a:pt x="491490" y="1975367"/>
                    <a:pt x="0" y="1533146"/>
                    <a:pt x="0" y="987626"/>
                  </a:cubicBezTo>
                  <a:cubicBezTo>
                    <a:pt x="0" y="442221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42221"/>
                    <a:pt x="4022947" y="987741"/>
                  </a:cubicBezTo>
                  <a:cubicBezTo>
                    <a:pt x="4022820" y="1533146"/>
                    <a:pt x="3531329" y="1975367"/>
                    <a:pt x="2925031" y="1975367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4060920" cy="2009647"/>
            </a:xfrm>
            <a:custGeom>
              <a:avLst/>
              <a:gdLst/>
              <a:ahLst/>
              <a:cxnLst/>
              <a:rect l="l" t="t" r="r" b="b"/>
              <a:pathLst>
                <a:path w="4060920" h="2009647">
                  <a:moveTo>
                    <a:pt x="2944081" y="2009647"/>
                  </a:moveTo>
                  <a:lnTo>
                    <a:pt x="1116838" y="2009647"/>
                  </a:lnTo>
                  <a:cubicBezTo>
                    <a:pt x="501015" y="2009647"/>
                    <a:pt x="0" y="1558857"/>
                    <a:pt x="0" y="1004881"/>
                  </a:cubicBezTo>
                  <a:cubicBezTo>
                    <a:pt x="0" y="450791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450791"/>
                    <a:pt x="4060920" y="1004881"/>
                  </a:cubicBezTo>
                  <a:cubicBezTo>
                    <a:pt x="4060920" y="1558857"/>
                    <a:pt x="3559904" y="2009647"/>
                    <a:pt x="2944081" y="2009647"/>
                  </a:cubicBezTo>
                  <a:close/>
                  <a:moveTo>
                    <a:pt x="1116838" y="34281"/>
                  </a:moveTo>
                  <a:cubicBezTo>
                    <a:pt x="521970" y="34281"/>
                    <a:pt x="38100" y="469645"/>
                    <a:pt x="38100" y="1004881"/>
                  </a:cubicBezTo>
                  <a:cubicBezTo>
                    <a:pt x="38100" y="1540002"/>
                    <a:pt x="521970" y="1975481"/>
                    <a:pt x="1116838" y="1975481"/>
                  </a:cubicBezTo>
                  <a:lnTo>
                    <a:pt x="2944208" y="1975481"/>
                  </a:lnTo>
                  <a:cubicBezTo>
                    <a:pt x="3538950" y="1975481"/>
                    <a:pt x="4022947" y="1540117"/>
                    <a:pt x="4022947" y="1004881"/>
                  </a:cubicBezTo>
                  <a:cubicBezTo>
                    <a:pt x="4022820" y="469645"/>
                    <a:pt x="3538949" y="34281"/>
                    <a:pt x="2944081" y="34281"/>
                  </a:cubicBezTo>
                  <a:lnTo>
                    <a:pt x="1116838" y="34281"/>
                  </a:lnTo>
                  <a:close/>
                </a:path>
              </a:pathLst>
            </a:custGeom>
            <a:solidFill>
              <a:srgbClr val="273482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4" name="AutoShape 14"/>
          <p:cNvSpPr/>
          <p:nvPr/>
        </p:nvSpPr>
        <p:spPr>
          <a:xfrm>
            <a:off x="0" y="9282112"/>
            <a:ext cx="18288000" cy="1004888"/>
          </a:xfrm>
          <a:prstGeom prst="rect">
            <a:avLst/>
          </a:prstGeom>
          <a:solidFill>
            <a:srgbClr val="273482"/>
          </a:solid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/>
          <p:nvPr/>
        </p:nvSpPr>
        <p:spPr>
          <a:xfrm>
            <a:off x="16125992" y="261231"/>
            <a:ext cx="2003360" cy="2367339"/>
          </a:xfrm>
          <a:custGeom>
            <a:avLst/>
            <a:gdLst/>
            <a:ahLst/>
            <a:cxnLst/>
            <a:rect l="l" t="t" r="r" b="b"/>
            <a:pathLst>
              <a:path w="2003360" h="2367339">
                <a:moveTo>
                  <a:pt x="0" y="0"/>
                </a:moveTo>
                <a:lnTo>
                  <a:pt x="2003360" y="0"/>
                </a:lnTo>
                <a:lnTo>
                  <a:pt x="2003360" y="2367338"/>
                </a:lnTo>
                <a:lnTo>
                  <a:pt x="0" y="23673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924623" y="1038225"/>
            <a:ext cx="1443875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spc="-139">
                <a:solidFill>
                  <a:srgbClr val="000000"/>
                </a:solidFill>
                <a:latin typeface="Antonio Bold"/>
              </a:rPr>
              <a:t>THEMA’S VOOR GESPREKKEN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0080" y="3473646"/>
            <a:ext cx="3752083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 dirty="0">
                <a:latin typeface="Open Sauce Bold"/>
              </a:rPr>
              <a:t>THEMA 1</a:t>
            </a:r>
          </a:p>
          <a:p>
            <a:pPr algn="ctr">
              <a:lnSpc>
                <a:spcPts val="3899"/>
              </a:lnSpc>
            </a:pPr>
            <a:r>
              <a:rPr lang="en-US" sz="2999" dirty="0">
                <a:latin typeface="Open Sauce Bold"/>
              </a:rPr>
              <a:t>BEREIKBAARHEID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487335" y="3088201"/>
            <a:ext cx="3752083" cy="146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 dirty="0">
                <a:latin typeface="Open Sauce Bold"/>
              </a:rPr>
              <a:t>THEMA 4</a:t>
            </a:r>
          </a:p>
          <a:p>
            <a:pPr algn="ctr">
              <a:lnSpc>
                <a:spcPts val="3899"/>
              </a:lnSpc>
            </a:pPr>
            <a:r>
              <a:rPr lang="en-US" sz="2999" dirty="0">
                <a:latin typeface="Open Sauce Bold"/>
              </a:rPr>
              <a:t>INNOVATIE EN UITSTRALING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96811" y="3088201"/>
            <a:ext cx="3752083" cy="146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 dirty="0">
                <a:latin typeface="Open Sauce Bold"/>
              </a:rPr>
              <a:t>THEMA 3</a:t>
            </a:r>
          </a:p>
          <a:p>
            <a:pPr algn="ctr">
              <a:lnSpc>
                <a:spcPts val="3899"/>
              </a:lnSpc>
            </a:pPr>
            <a:r>
              <a:rPr lang="en-US" sz="2999" dirty="0">
                <a:latin typeface="Open Sauce Bold"/>
              </a:rPr>
              <a:t>GROEN EN ECOLOGIE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59728" y="3473646"/>
            <a:ext cx="3752083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 dirty="0">
                <a:latin typeface="Open Sauce Bold"/>
              </a:rPr>
              <a:t>THEMA 2</a:t>
            </a:r>
          </a:p>
          <a:p>
            <a:pPr algn="ctr">
              <a:lnSpc>
                <a:spcPts val="3899"/>
              </a:lnSpc>
            </a:pPr>
            <a:r>
              <a:rPr lang="en-US" sz="2999" dirty="0">
                <a:latin typeface="Open Sauce Bold"/>
              </a:rPr>
              <a:t>VEILIGHEID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0" y="4819967"/>
            <a:ext cx="4472449" cy="350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Open Sans"/>
              </a:rPr>
              <a:t>Welke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knelpunten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ziet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u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omtrent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bereikbaarheid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nu,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tijdens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uitvoering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in de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toekomst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706236" y="4819967"/>
            <a:ext cx="4459067" cy="350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Open Sans"/>
              </a:rPr>
              <a:t>Aan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welke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plekken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moeten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wij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extra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aandacht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geven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?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Open Sans"/>
              </a:rPr>
              <a:t>Hoe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denkt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u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dat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we de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veiligheid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kunnen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vergroten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06286" y="4819967"/>
            <a:ext cx="4459067" cy="40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Open Sans"/>
              </a:rPr>
              <a:t>Waar liggen de aandachtspunten omtrent ecologie, groen en natuur?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Open Sans"/>
              </a:rPr>
              <a:t>Hoe kunnen we het gebied groener maken?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33843" y="4819967"/>
            <a:ext cx="4459067" cy="350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Open Sans"/>
              </a:rPr>
              <a:t>Heeft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u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ideeën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over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innovaties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voor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weg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?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Open Sans"/>
              </a:rPr>
              <a:t>Hoe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kunnen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we de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uitstraling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van de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weg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ns"/>
              </a:rPr>
              <a:t>verbeteren</a:t>
            </a:r>
            <a:r>
              <a:rPr lang="en-US" sz="3300" dirty="0">
                <a:solidFill>
                  <a:srgbClr val="000000"/>
                </a:solidFill>
                <a:latin typeface="Open Sans"/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82427" y="2244451"/>
          <a:ext cx="16476872" cy="7512106"/>
        </p:xfrm>
        <a:graphic>
          <a:graphicData uri="http://schemas.openxmlformats.org/drawingml/2006/table">
            <a:tbl>
              <a:tblPr/>
              <a:tblGrid>
                <a:gridCol w="281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4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1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71466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Open Sauce Bold"/>
                        </a:rPr>
                        <a:t>Januari - maart 2024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4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60"/>
                        </a:lnSpc>
                        <a:defRPr/>
                      </a:pPr>
                      <a:r>
                        <a:rPr lang="en-US" sz="3400">
                          <a:solidFill>
                            <a:srgbClr val="FFFFFF"/>
                          </a:solidFill>
                          <a:latin typeface="Open Sauce Bold"/>
                        </a:rPr>
                        <a:t>April - juni 2024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4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dirty="0">
                          <a:solidFill>
                            <a:srgbClr val="FFFFFF"/>
                          </a:solidFill>
                          <a:latin typeface="Open Sauce Bold"/>
                        </a:rPr>
                        <a:t>Juli - </a:t>
                      </a:r>
                      <a:r>
                        <a:rPr lang="en-US" sz="3500" dirty="0" err="1">
                          <a:solidFill>
                            <a:srgbClr val="FFFFFF"/>
                          </a:solidFill>
                          <a:latin typeface="Open Sauce Bold"/>
                        </a:rPr>
                        <a:t>september</a:t>
                      </a:r>
                      <a:r>
                        <a:rPr lang="en-US" sz="3500">
                          <a:solidFill>
                            <a:srgbClr val="FFFFFF"/>
                          </a:solidFill>
                          <a:latin typeface="Open Sauce Bold"/>
                        </a:rPr>
                        <a:t> 2024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4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Open Sauce Bold"/>
                        </a:rPr>
                        <a:t>Oktober - december 2024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4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FFFFFF"/>
                          </a:solidFill>
                          <a:latin typeface="Open Sauce Bold"/>
                        </a:rPr>
                        <a:t>Vanaf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4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FFFFFF"/>
                          </a:solidFill>
                          <a:latin typeface="Open Sauce Bold"/>
                        </a:rPr>
                        <a:t>Vanaf 2026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0640">
                <a:tc>
                  <a:txBody>
                    <a:bodyPr/>
                    <a:lstStyle/>
                    <a:p>
                      <a:pPr algn="l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Open Sauce"/>
                        </a:rPr>
                        <a:t>Schets afmaken en kosten bepalen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Open Sauce"/>
                        </a:rPr>
                        <a:t>Besluit door college en gemeenteraad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Open Sauce"/>
                        </a:rPr>
                        <a:t>Partij zoeken voor uitwerking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Open Sauce"/>
                        </a:rPr>
                        <a:t>Uitwerken ontwerp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Open Sauce"/>
                        </a:rPr>
                        <a:t>Uitvoeren nieuwe inrichting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19"/>
                        </a:lnSpc>
                        <a:defRPr/>
                      </a:pPr>
                      <a:r>
                        <a:rPr lang="en-US" sz="3799" dirty="0" err="1">
                          <a:solidFill>
                            <a:srgbClr val="000000"/>
                          </a:solidFill>
                          <a:latin typeface="Open Sauce"/>
                        </a:rPr>
                        <a:t>Nieuwe</a:t>
                      </a:r>
                      <a:r>
                        <a:rPr lang="en-US" sz="3799" dirty="0">
                          <a:solidFill>
                            <a:srgbClr val="000000"/>
                          </a:solidFill>
                          <a:latin typeface="Open Sauce"/>
                        </a:rPr>
                        <a:t> </a:t>
                      </a:r>
                      <a:r>
                        <a:rPr lang="en-US" sz="3799" dirty="0" err="1">
                          <a:solidFill>
                            <a:srgbClr val="000000"/>
                          </a:solidFill>
                          <a:latin typeface="Open Sauce"/>
                        </a:rPr>
                        <a:t>inrichting</a:t>
                      </a:r>
                      <a:r>
                        <a:rPr lang="en-US" sz="3799" dirty="0">
                          <a:solidFill>
                            <a:srgbClr val="000000"/>
                          </a:solidFill>
                          <a:latin typeface="Open Sauce"/>
                        </a:rPr>
                        <a:t> </a:t>
                      </a:r>
                      <a:r>
                        <a:rPr lang="en-US" sz="3799" dirty="0" err="1">
                          <a:solidFill>
                            <a:srgbClr val="000000"/>
                          </a:solidFill>
                          <a:latin typeface="Open Sauce"/>
                        </a:rPr>
                        <a:t>klaar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359442" y="336614"/>
            <a:ext cx="2648817" cy="882939"/>
          </a:xfrm>
          <a:custGeom>
            <a:avLst/>
            <a:gdLst/>
            <a:ahLst/>
            <a:cxnLst/>
            <a:rect l="l" t="t" r="r" b="b"/>
            <a:pathLst>
              <a:path w="2648817" h="882939">
                <a:moveTo>
                  <a:pt x="0" y="0"/>
                </a:moveTo>
                <a:lnTo>
                  <a:pt x="2648817" y="0"/>
                </a:lnTo>
                <a:lnTo>
                  <a:pt x="2648817" y="882940"/>
                </a:lnTo>
                <a:lnTo>
                  <a:pt x="0" y="88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6892430" y="165164"/>
            <a:ext cx="444430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Antonio Bold"/>
              </a:rPr>
              <a:t>5.Vervolg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29029" y="-2732565"/>
            <a:ext cx="15752129" cy="157521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7348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 rot="2700000">
            <a:off x="10105880" y="5102049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7" name="Freeform 7"/>
          <p:cNvSpPr/>
          <p:nvPr/>
        </p:nvSpPr>
        <p:spPr>
          <a:xfrm>
            <a:off x="14352367" y="0"/>
            <a:ext cx="3935633" cy="1230666"/>
          </a:xfrm>
          <a:custGeom>
            <a:avLst/>
            <a:gdLst/>
            <a:ahLst/>
            <a:cxnLst/>
            <a:rect l="l" t="t" r="r" b="b"/>
            <a:pathLst>
              <a:path w="3935633" h="1230666">
                <a:moveTo>
                  <a:pt x="0" y="0"/>
                </a:moveTo>
                <a:lnTo>
                  <a:pt x="3935633" y="0"/>
                </a:lnTo>
                <a:lnTo>
                  <a:pt x="3935633" y="1230666"/>
                </a:lnTo>
                <a:lnTo>
                  <a:pt x="0" y="1230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2991897" y="3393441"/>
            <a:ext cx="7056855" cy="302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</a:pPr>
            <a:r>
              <a:rPr lang="en-US" sz="9999" spc="-199">
                <a:solidFill>
                  <a:srgbClr val="FFFFFF"/>
                </a:solidFill>
                <a:latin typeface="Antonio Bold"/>
              </a:rPr>
              <a:t>Bedankt voor uw komst!</a:t>
            </a:r>
          </a:p>
        </p:txBody>
      </p:sp>
      <p:sp>
        <p:nvSpPr>
          <p:cNvPr id="9" name="Freeform 9"/>
          <p:cNvSpPr/>
          <p:nvPr/>
        </p:nvSpPr>
        <p:spPr>
          <a:xfrm>
            <a:off x="12678697" y="5658957"/>
            <a:ext cx="4580603" cy="1526868"/>
          </a:xfrm>
          <a:custGeom>
            <a:avLst/>
            <a:gdLst/>
            <a:ahLst/>
            <a:cxnLst/>
            <a:rect l="l" t="t" r="r" b="b"/>
            <a:pathLst>
              <a:path w="4580603" h="1526868">
                <a:moveTo>
                  <a:pt x="0" y="0"/>
                </a:moveTo>
                <a:lnTo>
                  <a:pt x="4580603" y="0"/>
                </a:lnTo>
                <a:lnTo>
                  <a:pt x="4580603" y="1526868"/>
                </a:lnTo>
                <a:lnTo>
                  <a:pt x="0" y="1526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12833" y="-680073"/>
            <a:ext cx="12447308" cy="12447258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311" r="-2311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47554" y="730685"/>
            <a:ext cx="5029894" cy="1769215"/>
            <a:chOff x="0" y="0"/>
            <a:chExt cx="6350000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6312027" cy="2195449"/>
            </a:xfrm>
            <a:custGeom>
              <a:avLst/>
              <a:gdLst/>
              <a:ahLst/>
              <a:cxnLst/>
              <a:rect l="l" t="t" r="r" b="b"/>
              <a:pathLst>
                <a:path w="6312027" h="2195449">
                  <a:moveTo>
                    <a:pt x="5214112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5214239" y="0"/>
                  </a:lnTo>
                  <a:cubicBezTo>
                    <a:pt x="5820537" y="0"/>
                    <a:pt x="6312027" y="491490"/>
                    <a:pt x="6312027" y="1097788"/>
                  </a:cubicBezTo>
                  <a:cubicBezTo>
                    <a:pt x="6311900" y="1703959"/>
                    <a:pt x="5820410" y="2195449"/>
                    <a:pt x="5214112" y="2195449"/>
                  </a:cubicBezTo>
                  <a:close/>
                </a:path>
              </a:pathLst>
            </a:custGeom>
            <a:solidFill>
              <a:srgbClr val="27348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350000" cy="2233549"/>
            </a:xfrm>
            <a:custGeom>
              <a:avLst/>
              <a:gdLst/>
              <a:ahLst/>
              <a:cxnLst/>
              <a:rect l="l" t="t" r="r" b="b"/>
              <a:pathLst>
                <a:path w="6350000" h="2233549">
                  <a:moveTo>
                    <a:pt x="5233162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5233289" y="0"/>
                  </a:lnTo>
                  <a:cubicBezTo>
                    <a:pt x="5848985" y="0"/>
                    <a:pt x="6350000" y="501015"/>
                    <a:pt x="6350000" y="1116838"/>
                  </a:cubicBezTo>
                  <a:cubicBezTo>
                    <a:pt x="6350000" y="1732534"/>
                    <a:pt x="5848985" y="2233549"/>
                    <a:pt x="5233162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5233289" y="2195576"/>
                  </a:lnTo>
                  <a:cubicBezTo>
                    <a:pt x="5828030" y="2195576"/>
                    <a:pt x="6312027" y="1711706"/>
                    <a:pt x="6312027" y="1116838"/>
                  </a:cubicBezTo>
                  <a:cubicBezTo>
                    <a:pt x="6311900" y="521970"/>
                    <a:pt x="5828030" y="38100"/>
                    <a:pt x="5233162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273482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46910" y="1087709"/>
            <a:ext cx="4031182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spc="-139">
                <a:solidFill>
                  <a:srgbClr val="FFFFFF"/>
                </a:solidFill>
                <a:latin typeface="Antonio Bold"/>
              </a:rPr>
              <a:t>Inhoud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22325" y="1805946"/>
            <a:ext cx="8148905" cy="522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5" lvl="1" indent="-453388">
              <a:lnSpc>
                <a:spcPts val="5879"/>
              </a:lnSpc>
              <a:buFont typeface="Arial"/>
              <a:buChar char="•"/>
            </a:pPr>
            <a:r>
              <a:rPr lang="en-US" sz="3600" dirty="0" err="1">
                <a:solidFill>
                  <a:srgbClr val="FFFFFF"/>
                </a:solidFill>
                <a:latin typeface="Open Sans"/>
              </a:rPr>
              <a:t>Aanleiding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: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Waarom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en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 met welk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doel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?</a:t>
            </a:r>
          </a:p>
          <a:p>
            <a:pPr marL="906775" lvl="1" indent="-453388">
              <a:lnSpc>
                <a:spcPts val="5879"/>
              </a:lnSpc>
              <a:buFont typeface="Arial"/>
              <a:buChar char="•"/>
            </a:pPr>
            <a:r>
              <a:rPr lang="en-US" sz="3600" dirty="0" err="1">
                <a:solidFill>
                  <a:srgbClr val="FFFFFF"/>
                </a:solidFill>
                <a:latin typeface="Open Sans"/>
              </a:rPr>
              <a:t>Proces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: Hoe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gaan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 we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werken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?</a:t>
            </a:r>
          </a:p>
          <a:p>
            <a:pPr marL="906775" lvl="1" indent="-453388">
              <a:lnSpc>
                <a:spcPts val="5879"/>
              </a:lnSpc>
              <a:buFont typeface="Arial"/>
              <a:buChar char="•"/>
            </a:pPr>
            <a:r>
              <a:rPr lang="en-US" sz="3600" dirty="0" err="1">
                <a:solidFill>
                  <a:srgbClr val="FFFFFF"/>
                </a:solidFill>
                <a:latin typeface="Open Sans"/>
              </a:rPr>
              <a:t>Ontwerp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: Hoe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zien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onze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eerste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ideeën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eruit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?</a:t>
            </a:r>
          </a:p>
          <a:p>
            <a:pPr marL="906775" lvl="1" indent="-453388">
              <a:lnSpc>
                <a:spcPts val="5879"/>
              </a:lnSpc>
              <a:buFont typeface="Arial"/>
              <a:buChar char="•"/>
            </a:pPr>
            <a:r>
              <a:rPr lang="en-US" sz="3600" dirty="0" err="1">
                <a:solidFill>
                  <a:srgbClr val="FFFFFF"/>
                </a:solidFill>
                <a:latin typeface="Open Sans"/>
              </a:rPr>
              <a:t>Gesprek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: Wat is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voor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 u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belangrijk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?</a:t>
            </a:r>
          </a:p>
          <a:p>
            <a:pPr marL="906775" lvl="1" indent="-453388">
              <a:lnSpc>
                <a:spcPts val="5879"/>
              </a:lnSpc>
              <a:buFont typeface="Arial"/>
              <a:buChar char="•"/>
            </a:pPr>
            <a:r>
              <a:rPr lang="en-US" sz="3600" dirty="0" err="1">
                <a:solidFill>
                  <a:srgbClr val="FFFFFF"/>
                </a:solidFill>
                <a:latin typeface="Open Sans"/>
              </a:rPr>
              <a:t>Vervolg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: Hoe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gaan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 we </a:t>
            </a:r>
            <a:r>
              <a:rPr lang="en-US" sz="3600" dirty="0" err="1">
                <a:solidFill>
                  <a:srgbClr val="FFFFFF"/>
                </a:solidFill>
                <a:latin typeface="Open Sans"/>
              </a:rPr>
              <a:t>verder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7135" y="-9285764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73482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" name="AutoShape 4"/>
          <p:cNvSpPr/>
          <p:nvPr/>
        </p:nvSpPr>
        <p:spPr>
          <a:xfrm>
            <a:off x="0" y="9332118"/>
            <a:ext cx="18288000" cy="954881"/>
          </a:xfrm>
          <a:prstGeom prst="rect">
            <a:avLst/>
          </a:prstGeom>
          <a:solidFill>
            <a:srgbClr val="F1EEEE"/>
          </a:solidFill>
        </p:spPr>
        <p:txBody>
          <a:bodyPr/>
          <a:lstStyle/>
          <a:p>
            <a:endParaRPr lang="nl-NL"/>
          </a:p>
        </p:txBody>
      </p:sp>
      <p:sp>
        <p:nvSpPr>
          <p:cNvPr id="5" name="AutoShape 5"/>
          <p:cNvSpPr/>
          <p:nvPr/>
        </p:nvSpPr>
        <p:spPr>
          <a:xfrm rot="-5400000">
            <a:off x="4937555" y="6208899"/>
            <a:ext cx="267372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AutoShape 6"/>
          <p:cNvSpPr/>
          <p:nvPr/>
        </p:nvSpPr>
        <p:spPr>
          <a:xfrm rot="-5400000">
            <a:off x="10676723" y="6208899"/>
            <a:ext cx="267372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5388285" y="1247742"/>
            <a:ext cx="7511429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3742" lvl="1" algn="ctr">
              <a:lnSpc>
                <a:spcPts val="8489"/>
              </a:lnSpc>
            </a:pPr>
            <a:r>
              <a:rPr lang="en-US" sz="7074" spc="-141" dirty="0">
                <a:solidFill>
                  <a:srgbClr val="FFFFFF"/>
                </a:solidFill>
                <a:latin typeface="Antonio Bold"/>
              </a:rPr>
              <a:t>1. </a:t>
            </a:r>
            <a:r>
              <a:rPr lang="en-US" sz="7074" spc="-141" dirty="0" err="1">
                <a:solidFill>
                  <a:srgbClr val="FFFFFF"/>
                </a:solidFill>
                <a:latin typeface="Antonio Bold"/>
              </a:rPr>
              <a:t>Aanleiding</a:t>
            </a:r>
            <a:endParaRPr lang="en-US" sz="7074" spc="-141" dirty="0">
              <a:solidFill>
                <a:srgbClr val="FFFFFF"/>
              </a:solidFill>
              <a:latin typeface="Antonio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31614" y="5852610"/>
            <a:ext cx="4752265" cy="1204807"/>
            <a:chOff x="0" y="0"/>
            <a:chExt cx="6336353" cy="1606409"/>
          </a:xfrm>
        </p:grpSpPr>
        <p:sp>
          <p:nvSpPr>
            <p:cNvPr id="9" name="TextBox 9"/>
            <p:cNvSpPr txBox="1"/>
            <p:nvPr/>
          </p:nvSpPr>
          <p:spPr>
            <a:xfrm>
              <a:off x="0" y="980934"/>
              <a:ext cx="6336353" cy="625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Open Sauce"/>
                </a:rPr>
                <a:t>Kan de </a:t>
              </a:r>
              <a:r>
                <a:rPr lang="en-US" sz="2999" dirty="0" err="1">
                  <a:solidFill>
                    <a:srgbClr val="000000"/>
                  </a:solidFill>
                  <a:latin typeface="Open Sauce"/>
                </a:rPr>
                <a:t>weg</a:t>
              </a:r>
              <a:r>
                <a:rPr lang="en-US" sz="2999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Open Sauce"/>
                </a:rPr>
                <a:t>veiliger</a:t>
              </a:r>
              <a:r>
                <a:rPr lang="en-US" sz="2999" dirty="0">
                  <a:solidFill>
                    <a:srgbClr val="000000"/>
                  </a:solidFill>
                  <a:latin typeface="Open Sauce"/>
                </a:rPr>
                <a:t>?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336353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 Bold"/>
                </a:rPr>
                <a:t>GEMEENTERAAD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767868" y="5612290"/>
            <a:ext cx="4752265" cy="1690582"/>
            <a:chOff x="0" y="0"/>
            <a:chExt cx="6336353" cy="225410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80934"/>
              <a:ext cx="6336353" cy="1273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9"/>
                </a:lnSpc>
              </a:pPr>
              <a:r>
                <a:rPr lang="en-US" sz="2999">
                  <a:solidFill>
                    <a:srgbClr val="000000"/>
                  </a:solidFill>
                  <a:latin typeface="Open Sauce"/>
                </a:rPr>
                <a:t>Fietsroute Zoetermeer - Rotterdam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336353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 Bold"/>
                </a:rPr>
                <a:t>COLLEGE B&amp;W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04121" y="5364640"/>
            <a:ext cx="4752265" cy="2185882"/>
            <a:chOff x="0" y="0"/>
            <a:chExt cx="6336353" cy="291450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641334"/>
              <a:ext cx="6336353" cy="1273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9"/>
                </a:lnSpc>
              </a:pPr>
              <a:r>
                <a:rPr lang="en-US" sz="2999">
                  <a:solidFill>
                    <a:srgbClr val="000000"/>
                  </a:solidFill>
                  <a:latin typeface="Open Sauce"/>
                </a:rPr>
                <a:t>Betere bereikbaarheid en uitstraling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336353" cy="1308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Open Sauce Bold"/>
                </a:rPr>
                <a:t>DUTCH INNOVATION PARK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06591" y="4184294"/>
            <a:ext cx="5354507" cy="2029410"/>
            <a:chOff x="0" y="0"/>
            <a:chExt cx="2615184" cy="991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5184" cy="991181"/>
            </a:xfrm>
            <a:custGeom>
              <a:avLst/>
              <a:gdLst/>
              <a:ahLst/>
              <a:cxnLst/>
              <a:rect l="l" t="t" r="r" b="b"/>
              <a:pathLst>
                <a:path w="2615184" h="991181">
                  <a:moveTo>
                    <a:pt x="0" y="0"/>
                  </a:moveTo>
                  <a:lnTo>
                    <a:pt x="2615184" y="0"/>
                  </a:lnTo>
                  <a:lnTo>
                    <a:pt x="2615184" y="991181"/>
                  </a:lnTo>
                  <a:lnTo>
                    <a:pt x="0" y="991181"/>
                  </a:lnTo>
                  <a:close/>
                </a:path>
              </a:pathLst>
            </a:custGeom>
            <a:solidFill>
              <a:srgbClr val="27348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615184" cy="104833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Open Sauce"/>
                </a:rPr>
                <a:t>Aansluiting omgeving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29097" y="1166970"/>
            <a:ext cx="3548540" cy="2269723"/>
            <a:chOff x="0" y="0"/>
            <a:chExt cx="1733136" cy="11085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3136" cy="1108551"/>
            </a:xfrm>
            <a:custGeom>
              <a:avLst/>
              <a:gdLst/>
              <a:ahLst/>
              <a:cxnLst/>
              <a:rect l="l" t="t" r="r" b="b"/>
              <a:pathLst>
                <a:path w="1733136" h="1108551">
                  <a:moveTo>
                    <a:pt x="0" y="0"/>
                  </a:moveTo>
                  <a:lnTo>
                    <a:pt x="1733136" y="0"/>
                  </a:lnTo>
                  <a:lnTo>
                    <a:pt x="1733136" y="1108551"/>
                  </a:lnTo>
                  <a:lnTo>
                    <a:pt x="0" y="1108551"/>
                  </a:lnTo>
                  <a:close/>
                </a:path>
              </a:pathLst>
            </a:custGeom>
            <a:solidFill>
              <a:srgbClr val="27348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733136" cy="116570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 err="1">
                  <a:solidFill>
                    <a:srgbClr val="FFFFFF"/>
                  </a:solidFill>
                  <a:latin typeface="Open Sauce"/>
                </a:rPr>
                <a:t>Snelheid</a:t>
              </a:r>
              <a:r>
                <a:rPr lang="en-US" sz="2999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Open Sauce"/>
                </a:rPr>
                <a:t>verminderen</a:t>
              </a:r>
              <a:endParaRPr lang="en-US" sz="2999" dirty="0">
                <a:solidFill>
                  <a:srgbClr val="FFFFFF"/>
                </a:solidFill>
                <a:latin typeface="Open Sauce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44920" y="4070312"/>
            <a:ext cx="5354507" cy="2146423"/>
            <a:chOff x="0" y="-57150"/>
            <a:chExt cx="2831889" cy="1048331"/>
          </a:xfrm>
        </p:grpSpPr>
        <p:sp>
          <p:nvSpPr>
            <p:cNvPr id="9" name="Freeform 9"/>
            <p:cNvSpPr/>
            <p:nvPr/>
          </p:nvSpPr>
          <p:spPr>
            <a:xfrm>
              <a:off x="0" y="-1480"/>
              <a:ext cx="2831889" cy="991181"/>
            </a:xfrm>
            <a:custGeom>
              <a:avLst/>
              <a:gdLst/>
              <a:ahLst/>
              <a:cxnLst/>
              <a:rect l="l" t="t" r="r" b="b"/>
              <a:pathLst>
                <a:path w="2831889" h="991181">
                  <a:moveTo>
                    <a:pt x="0" y="0"/>
                  </a:moveTo>
                  <a:lnTo>
                    <a:pt x="2831889" y="0"/>
                  </a:lnTo>
                  <a:lnTo>
                    <a:pt x="2831889" y="991181"/>
                  </a:lnTo>
                  <a:lnTo>
                    <a:pt x="0" y="991181"/>
                  </a:lnTo>
                  <a:close/>
                </a:path>
              </a:pathLst>
            </a:custGeom>
            <a:solidFill>
              <a:srgbClr val="27348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831889" cy="104833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 err="1">
                  <a:solidFill>
                    <a:schemeClr val="bg1"/>
                  </a:solidFill>
                  <a:latin typeface="Open Sauce"/>
                </a:rPr>
                <a:t>Bereikbaarheid</a:t>
              </a:r>
              <a:r>
                <a:rPr lang="en-US" sz="2999" dirty="0">
                  <a:solidFill>
                    <a:schemeClr val="bg1"/>
                  </a:solidFill>
                  <a:latin typeface="Open Sauce"/>
                </a:rPr>
                <a:t> Dutch Innovation Park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0" y="0"/>
            <a:ext cx="5751203" cy="10287000"/>
          </a:xfrm>
          <a:prstGeom prst="rect">
            <a:avLst/>
          </a:prstGeom>
          <a:solidFill>
            <a:srgbClr val="273482"/>
          </a:solidFill>
        </p:spPr>
        <p:txBody>
          <a:bodyPr/>
          <a:lstStyle/>
          <a:p>
            <a:endParaRPr lang="nl-NL"/>
          </a:p>
        </p:txBody>
      </p:sp>
      <p:grpSp>
        <p:nvGrpSpPr>
          <p:cNvPr id="12" name="Group 12"/>
          <p:cNvGrpSpPr/>
          <p:nvPr/>
        </p:nvGrpSpPr>
        <p:grpSpPr>
          <a:xfrm>
            <a:off x="14140581" y="1153053"/>
            <a:ext cx="3791645" cy="2269723"/>
            <a:chOff x="0" y="0"/>
            <a:chExt cx="1851870" cy="11085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51870" cy="1108551"/>
            </a:xfrm>
            <a:custGeom>
              <a:avLst/>
              <a:gdLst/>
              <a:ahLst/>
              <a:cxnLst/>
              <a:rect l="l" t="t" r="r" b="b"/>
              <a:pathLst>
                <a:path w="1851870" h="1108551">
                  <a:moveTo>
                    <a:pt x="0" y="0"/>
                  </a:moveTo>
                  <a:lnTo>
                    <a:pt x="1851870" y="0"/>
                  </a:lnTo>
                  <a:lnTo>
                    <a:pt x="1851870" y="1108551"/>
                  </a:lnTo>
                  <a:lnTo>
                    <a:pt x="0" y="1108551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851870" cy="116570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 err="1">
                  <a:solidFill>
                    <a:srgbClr val="000000"/>
                  </a:solidFill>
                  <a:latin typeface="Open Sauce"/>
                </a:rPr>
                <a:t>Fietsroute</a:t>
              </a:r>
              <a:r>
                <a:rPr lang="en-US" sz="2999" dirty="0">
                  <a:solidFill>
                    <a:srgbClr val="000000"/>
                  </a:solidFill>
                  <a:latin typeface="Open Sauce"/>
                </a:rPr>
                <a:t> Rotterdam - Zoetermeer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244921" y="6838276"/>
            <a:ext cx="5354506" cy="2420024"/>
            <a:chOff x="0" y="0"/>
            <a:chExt cx="2615184" cy="11819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15184" cy="1181960"/>
            </a:xfrm>
            <a:custGeom>
              <a:avLst/>
              <a:gdLst/>
              <a:ahLst/>
              <a:cxnLst/>
              <a:rect l="l" t="t" r="r" b="b"/>
              <a:pathLst>
                <a:path w="2615184" h="1181960">
                  <a:moveTo>
                    <a:pt x="0" y="0"/>
                  </a:moveTo>
                  <a:lnTo>
                    <a:pt x="2615184" y="0"/>
                  </a:lnTo>
                  <a:lnTo>
                    <a:pt x="2615184" y="1181960"/>
                  </a:lnTo>
                  <a:lnTo>
                    <a:pt x="0" y="118196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2615184" cy="123911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Open Sauce"/>
                </a:rPr>
                <a:t>Uitstraling verbeteren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106592" y="6838276"/>
            <a:ext cx="5354506" cy="2420024"/>
            <a:chOff x="0" y="0"/>
            <a:chExt cx="2615184" cy="11819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15184" cy="1181960"/>
            </a:xfrm>
            <a:custGeom>
              <a:avLst/>
              <a:gdLst/>
              <a:ahLst/>
              <a:cxnLst/>
              <a:rect l="l" t="t" r="r" b="b"/>
              <a:pathLst>
                <a:path w="2615184" h="1181960">
                  <a:moveTo>
                    <a:pt x="0" y="0"/>
                  </a:moveTo>
                  <a:lnTo>
                    <a:pt x="2615184" y="0"/>
                  </a:lnTo>
                  <a:lnTo>
                    <a:pt x="2615184" y="1181960"/>
                  </a:lnTo>
                  <a:lnTo>
                    <a:pt x="0" y="118196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2615184" cy="123911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 err="1">
                  <a:solidFill>
                    <a:srgbClr val="000000"/>
                  </a:solidFill>
                  <a:latin typeface="Open Sauce"/>
                </a:rPr>
                <a:t>Toepassen</a:t>
              </a:r>
              <a:r>
                <a:rPr lang="en-US" sz="2999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Open Sauce"/>
                </a:rPr>
                <a:t>innovaties</a:t>
              </a:r>
              <a:r>
                <a:rPr lang="en-US" sz="2999" dirty="0">
                  <a:solidFill>
                    <a:srgbClr val="000000"/>
                  </a:solidFill>
                  <a:latin typeface="Open Sauce"/>
                </a:rPr>
                <a:t> op de </a:t>
              </a:r>
              <a:r>
                <a:rPr lang="en-US" sz="2999" dirty="0" err="1">
                  <a:solidFill>
                    <a:srgbClr val="000000"/>
                  </a:solidFill>
                  <a:latin typeface="Open Sauce"/>
                </a:rPr>
                <a:t>weg</a:t>
              </a:r>
              <a:endParaRPr lang="en-US" sz="2999" dirty="0">
                <a:solidFill>
                  <a:srgbClr val="000000"/>
                </a:solidFill>
                <a:latin typeface="Open Sauce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106592" y="1153053"/>
            <a:ext cx="3791645" cy="2269723"/>
            <a:chOff x="0" y="0"/>
            <a:chExt cx="1851870" cy="11085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51870" cy="1108551"/>
            </a:xfrm>
            <a:custGeom>
              <a:avLst/>
              <a:gdLst/>
              <a:ahLst/>
              <a:cxnLst/>
              <a:rect l="l" t="t" r="r" b="b"/>
              <a:pathLst>
                <a:path w="1851870" h="1108551">
                  <a:moveTo>
                    <a:pt x="0" y="0"/>
                  </a:moveTo>
                  <a:lnTo>
                    <a:pt x="1851870" y="0"/>
                  </a:lnTo>
                  <a:lnTo>
                    <a:pt x="1851870" y="1108551"/>
                  </a:lnTo>
                  <a:lnTo>
                    <a:pt x="0" y="1108551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851870" cy="116570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 err="1">
                  <a:solidFill>
                    <a:srgbClr val="000000"/>
                  </a:solidFill>
                  <a:latin typeface="Open Sauce"/>
                </a:rPr>
                <a:t>Veiligheid</a:t>
              </a:r>
              <a:endParaRPr lang="en-US" sz="2999" dirty="0">
                <a:solidFill>
                  <a:srgbClr val="000000"/>
                </a:solidFill>
                <a:latin typeface="Open Sauce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10385" y="4089044"/>
            <a:ext cx="5330433" cy="154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47"/>
              </a:lnSpc>
            </a:pPr>
            <a:r>
              <a:rPr lang="en-US" sz="9575">
                <a:solidFill>
                  <a:srgbClr val="FFFFFF"/>
                </a:solidFill>
                <a:latin typeface="Open Sauce Bold"/>
              </a:rPr>
              <a:t>DOELEN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71898" y="6145754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050255"/>
              </p:ext>
            </p:extLst>
          </p:nvPr>
        </p:nvGraphicFramePr>
        <p:xfrm>
          <a:off x="6132500" y="847725"/>
          <a:ext cx="11117275" cy="8591550"/>
        </p:xfrm>
        <a:graphic>
          <a:graphicData uri="http://schemas.openxmlformats.org/drawingml/2006/table">
            <a:tbl>
              <a:tblPr/>
              <a:tblGrid>
                <a:gridCol w="564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9458">
                <a:tc>
                  <a:txBody>
                    <a:bodyPr/>
                    <a:lstStyle/>
                    <a:p>
                      <a:pPr marL="323847" lvl="1" indent="0" algn="ctr">
                        <a:lnSpc>
                          <a:spcPts val="4199"/>
                        </a:lnSpc>
                        <a:buFont typeface="Arial"/>
                        <a:buNone/>
                        <a:defRPr/>
                      </a:pPr>
                      <a:r>
                        <a:rPr lang="en-US" sz="2999" dirty="0">
                          <a:solidFill>
                            <a:srgbClr val="000000"/>
                          </a:solidFill>
                          <a:latin typeface="Open Sauce"/>
                        </a:rPr>
                        <a:t>1. In </a:t>
                      </a: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Open Sauce"/>
                        </a:rPr>
                        <a:t>gesprek</a:t>
                      </a:r>
                      <a:r>
                        <a:rPr lang="en-US" sz="2999" dirty="0">
                          <a:solidFill>
                            <a:srgbClr val="000000"/>
                          </a:solidFill>
                          <a:latin typeface="Open Sauce"/>
                        </a:rPr>
                        <a:t> met de </a:t>
                      </a: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Open Sauce"/>
                        </a:rPr>
                        <a:t>omgeving</a:t>
                      </a:r>
                      <a:r>
                        <a:rPr lang="en-US" sz="2999" dirty="0">
                          <a:solidFill>
                            <a:srgbClr val="000000"/>
                          </a:solidFill>
                          <a:latin typeface="Open Sauce"/>
                        </a:rPr>
                        <a:t> over het idee &amp; </a:t>
                      </a: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Open Sauce"/>
                        </a:rPr>
                        <a:t>tekenen</a:t>
                      </a:r>
                      <a:r>
                        <a:rPr lang="en-US" sz="2999" dirty="0">
                          <a:solidFill>
                            <a:srgbClr val="000000"/>
                          </a:solidFill>
                          <a:latin typeface="Open Sauce"/>
                        </a:rPr>
                        <a:t> </a:t>
                      </a: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Open Sauce"/>
                        </a:rPr>
                        <a:t>eerste</a:t>
                      </a:r>
                      <a:r>
                        <a:rPr lang="en-US" sz="2999" dirty="0">
                          <a:solidFill>
                            <a:srgbClr val="000000"/>
                          </a:solidFill>
                          <a:latin typeface="Open Sauce"/>
                        </a:rPr>
                        <a:t> </a:t>
                      </a: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Open Sauce"/>
                        </a:rPr>
                        <a:t>ideeën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Open Sauce"/>
                        </a:rPr>
                        <a:t>2. In gesprek met de omgeving over de tekeningen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670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Open Sauce"/>
                        </a:rPr>
                        <a:t>3. Voorstel aan de gemeenteraad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Open Sauce"/>
                        </a:rPr>
                        <a:t>4. Partij zoeken die kan uitwerken en uitvoeren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422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Open Sauce"/>
                        </a:rPr>
                        <a:t>5. Ontwerp maken en toetsen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rgbClr val="000000"/>
                          </a:solidFill>
                          <a:latin typeface="Open Sauce"/>
                        </a:rPr>
                        <a:t>6. Weg </a:t>
                      </a: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Open Sauce"/>
                        </a:rPr>
                        <a:t>aanpassen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028700" y="408835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>
            <a:off x="1219200" y="2552700"/>
            <a:ext cx="510380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</a:pPr>
            <a:r>
              <a:rPr lang="en-US" sz="6999" spc="-139" dirty="0">
                <a:solidFill>
                  <a:srgbClr val="000000"/>
                </a:solidFill>
                <a:latin typeface="Antonio Bold"/>
              </a:rPr>
              <a:t>2. </a:t>
            </a:r>
            <a:r>
              <a:rPr lang="en-US" sz="6999" spc="-139" dirty="0" err="1">
                <a:solidFill>
                  <a:srgbClr val="000000"/>
                </a:solidFill>
                <a:latin typeface="Antonio Bold"/>
              </a:rPr>
              <a:t>Proces</a:t>
            </a:r>
            <a:endParaRPr lang="en-US" sz="6999" spc="-139" dirty="0">
              <a:solidFill>
                <a:srgbClr val="000000"/>
              </a:solidFill>
              <a:latin typeface="Antoni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10469" y="3343965"/>
            <a:ext cx="9969865" cy="8539072"/>
            <a:chOff x="0" y="0"/>
            <a:chExt cx="4060919" cy="3478130"/>
          </a:xfrm>
        </p:grpSpPr>
        <p:sp>
          <p:nvSpPr>
            <p:cNvPr id="3" name="Freeform 3"/>
            <p:cNvSpPr/>
            <p:nvPr/>
          </p:nvSpPr>
          <p:spPr>
            <a:xfrm>
              <a:off x="19050" y="29665"/>
              <a:ext cx="4022947" cy="3418800"/>
            </a:xfrm>
            <a:custGeom>
              <a:avLst/>
              <a:gdLst/>
              <a:ahLst/>
              <a:cxnLst/>
              <a:rect l="l" t="t" r="r" b="b"/>
              <a:pathLst>
                <a:path w="4022947" h="3418800">
                  <a:moveTo>
                    <a:pt x="2925031" y="3418800"/>
                  </a:moveTo>
                  <a:lnTo>
                    <a:pt x="1097788" y="3418800"/>
                  </a:lnTo>
                  <a:cubicBezTo>
                    <a:pt x="491490" y="3418800"/>
                    <a:pt x="0" y="2653441"/>
                    <a:pt x="0" y="1709301"/>
                  </a:cubicBezTo>
                  <a:cubicBezTo>
                    <a:pt x="0" y="765359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765359"/>
                    <a:pt x="4022947" y="1709499"/>
                  </a:cubicBezTo>
                  <a:cubicBezTo>
                    <a:pt x="4022820" y="2653441"/>
                    <a:pt x="3531329" y="3418800"/>
                    <a:pt x="2925031" y="3418800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4060920" cy="3478130"/>
            </a:xfrm>
            <a:custGeom>
              <a:avLst/>
              <a:gdLst/>
              <a:ahLst/>
              <a:cxnLst/>
              <a:rect l="l" t="t" r="r" b="b"/>
              <a:pathLst>
                <a:path w="4060920" h="3478130">
                  <a:moveTo>
                    <a:pt x="2944081" y="3478130"/>
                  </a:moveTo>
                  <a:lnTo>
                    <a:pt x="1116838" y="3478130"/>
                  </a:lnTo>
                  <a:cubicBezTo>
                    <a:pt x="501015" y="3478130"/>
                    <a:pt x="0" y="2697939"/>
                    <a:pt x="0" y="1739164"/>
                  </a:cubicBezTo>
                  <a:cubicBezTo>
                    <a:pt x="0" y="780191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780191"/>
                    <a:pt x="4060920" y="1739164"/>
                  </a:cubicBezTo>
                  <a:cubicBezTo>
                    <a:pt x="4060920" y="2697939"/>
                    <a:pt x="3559904" y="3478130"/>
                    <a:pt x="2944081" y="3478130"/>
                  </a:cubicBezTo>
                  <a:close/>
                  <a:moveTo>
                    <a:pt x="1116838" y="59330"/>
                  </a:moveTo>
                  <a:cubicBezTo>
                    <a:pt x="521970" y="59330"/>
                    <a:pt x="38100" y="812823"/>
                    <a:pt x="38100" y="1739164"/>
                  </a:cubicBezTo>
                  <a:cubicBezTo>
                    <a:pt x="38100" y="2665307"/>
                    <a:pt x="521970" y="3418998"/>
                    <a:pt x="1116838" y="3418998"/>
                  </a:cubicBezTo>
                  <a:lnTo>
                    <a:pt x="2944208" y="3418998"/>
                  </a:lnTo>
                  <a:cubicBezTo>
                    <a:pt x="3538950" y="3418998"/>
                    <a:pt x="4022947" y="2665505"/>
                    <a:pt x="4022947" y="1739164"/>
                  </a:cubicBezTo>
                  <a:cubicBezTo>
                    <a:pt x="4022820" y="812823"/>
                    <a:pt x="3538949" y="59330"/>
                    <a:pt x="2944081" y="59330"/>
                  </a:cubicBezTo>
                  <a:lnTo>
                    <a:pt x="1116838" y="5933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428604" y="3343965"/>
            <a:ext cx="9969865" cy="8539072"/>
            <a:chOff x="0" y="0"/>
            <a:chExt cx="4060919" cy="3478130"/>
          </a:xfrm>
        </p:grpSpPr>
        <p:sp>
          <p:nvSpPr>
            <p:cNvPr id="6" name="Freeform 6"/>
            <p:cNvSpPr/>
            <p:nvPr/>
          </p:nvSpPr>
          <p:spPr>
            <a:xfrm>
              <a:off x="19050" y="29665"/>
              <a:ext cx="4022947" cy="3418800"/>
            </a:xfrm>
            <a:custGeom>
              <a:avLst/>
              <a:gdLst/>
              <a:ahLst/>
              <a:cxnLst/>
              <a:rect l="l" t="t" r="r" b="b"/>
              <a:pathLst>
                <a:path w="4022947" h="3418800">
                  <a:moveTo>
                    <a:pt x="2925031" y="3418800"/>
                  </a:moveTo>
                  <a:lnTo>
                    <a:pt x="1097788" y="3418800"/>
                  </a:lnTo>
                  <a:cubicBezTo>
                    <a:pt x="491490" y="3418800"/>
                    <a:pt x="0" y="2653441"/>
                    <a:pt x="0" y="1709301"/>
                  </a:cubicBezTo>
                  <a:cubicBezTo>
                    <a:pt x="0" y="765359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765359"/>
                    <a:pt x="4022947" y="1709499"/>
                  </a:cubicBezTo>
                  <a:cubicBezTo>
                    <a:pt x="4022820" y="2653441"/>
                    <a:pt x="3531329" y="3418800"/>
                    <a:pt x="2925031" y="3418800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4060920" cy="3478130"/>
            </a:xfrm>
            <a:custGeom>
              <a:avLst/>
              <a:gdLst/>
              <a:ahLst/>
              <a:cxnLst/>
              <a:rect l="l" t="t" r="r" b="b"/>
              <a:pathLst>
                <a:path w="4060920" h="3478130">
                  <a:moveTo>
                    <a:pt x="2944081" y="3478130"/>
                  </a:moveTo>
                  <a:lnTo>
                    <a:pt x="1116838" y="3478130"/>
                  </a:lnTo>
                  <a:cubicBezTo>
                    <a:pt x="501015" y="3478130"/>
                    <a:pt x="0" y="2697939"/>
                    <a:pt x="0" y="1739164"/>
                  </a:cubicBezTo>
                  <a:cubicBezTo>
                    <a:pt x="0" y="780191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780191"/>
                    <a:pt x="4060920" y="1739164"/>
                  </a:cubicBezTo>
                  <a:cubicBezTo>
                    <a:pt x="4060920" y="2697939"/>
                    <a:pt x="3559904" y="3478130"/>
                    <a:pt x="2944081" y="3478130"/>
                  </a:cubicBezTo>
                  <a:close/>
                  <a:moveTo>
                    <a:pt x="1116838" y="59330"/>
                  </a:moveTo>
                  <a:cubicBezTo>
                    <a:pt x="521970" y="59330"/>
                    <a:pt x="38100" y="812823"/>
                    <a:pt x="38100" y="1739164"/>
                  </a:cubicBezTo>
                  <a:cubicBezTo>
                    <a:pt x="38100" y="2665307"/>
                    <a:pt x="521970" y="3418998"/>
                    <a:pt x="1116838" y="3418998"/>
                  </a:cubicBezTo>
                  <a:lnTo>
                    <a:pt x="2944208" y="3418998"/>
                  </a:lnTo>
                  <a:cubicBezTo>
                    <a:pt x="3538950" y="3418998"/>
                    <a:pt x="4022947" y="2665505"/>
                    <a:pt x="4022947" y="1739164"/>
                  </a:cubicBezTo>
                  <a:cubicBezTo>
                    <a:pt x="4022820" y="812823"/>
                    <a:pt x="3538949" y="59330"/>
                    <a:pt x="2944081" y="59330"/>
                  </a:cubicBezTo>
                  <a:lnTo>
                    <a:pt x="1116838" y="5933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9410700"/>
            <a:ext cx="18288000" cy="876300"/>
          </a:xfrm>
          <a:prstGeom prst="rect">
            <a:avLst/>
          </a:prstGeom>
          <a:solidFill>
            <a:srgbClr val="273482"/>
          </a:solid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3802629" y="3447899"/>
            <a:ext cx="2143670" cy="476967"/>
          </a:xfrm>
          <a:custGeom>
            <a:avLst/>
            <a:gdLst/>
            <a:ahLst/>
            <a:cxnLst/>
            <a:rect l="l" t="t" r="r" b="b"/>
            <a:pathLst>
              <a:path w="2143670" h="476967">
                <a:moveTo>
                  <a:pt x="0" y="0"/>
                </a:moveTo>
                <a:lnTo>
                  <a:pt x="2143670" y="0"/>
                </a:lnTo>
                <a:lnTo>
                  <a:pt x="2143670" y="476967"/>
                </a:lnTo>
                <a:lnTo>
                  <a:pt x="0" y="476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12592945" y="2857074"/>
            <a:ext cx="1641182" cy="1181651"/>
          </a:xfrm>
          <a:custGeom>
            <a:avLst/>
            <a:gdLst/>
            <a:ahLst/>
            <a:cxnLst/>
            <a:rect l="l" t="t" r="r" b="b"/>
            <a:pathLst>
              <a:path w="1641182" h="1181651">
                <a:moveTo>
                  <a:pt x="0" y="0"/>
                </a:moveTo>
                <a:lnTo>
                  <a:pt x="1641182" y="0"/>
                </a:lnTo>
                <a:lnTo>
                  <a:pt x="1641182" y="1181651"/>
                </a:lnTo>
                <a:lnTo>
                  <a:pt x="0" y="1181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1849513" y="1038225"/>
            <a:ext cx="1458897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spc="-139" dirty="0">
                <a:solidFill>
                  <a:srgbClr val="000000"/>
                </a:solidFill>
                <a:latin typeface="Antonio Bold"/>
              </a:rPr>
              <a:t>3. </a:t>
            </a:r>
            <a:r>
              <a:rPr lang="en-US" sz="6999" spc="-139" dirty="0" err="1">
                <a:solidFill>
                  <a:srgbClr val="000000"/>
                </a:solidFill>
                <a:latin typeface="Antonio Bold"/>
              </a:rPr>
              <a:t>Ontwerp</a:t>
            </a:r>
            <a:endParaRPr lang="en-US" sz="6999" spc="-139" dirty="0">
              <a:solidFill>
                <a:srgbClr val="000000"/>
              </a:solidFill>
              <a:latin typeface="Antonio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774404" y="4324901"/>
            <a:ext cx="6200120" cy="3634784"/>
            <a:chOff x="0" y="0"/>
            <a:chExt cx="8266827" cy="484637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96236"/>
              <a:ext cx="8266827" cy="3250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6" lvl="1" indent="-377823" algn="ctr">
                <a:lnSpc>
                  <a:spcPts val="4899"/>
                </a:lnSpc>
                <a:buFont typeface="Arial"/>
                <a:buChar char="•"/>
              </a:pP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Passen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onze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wensen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naast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elkaar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?</a:t>
              </a:r>
            </a:p>
            <a:p>
              <a:pPr marL="755646" lvl="1" indent="-377823" algn="ctr">
                <a:lnSpc>
                  <a:spcPts val="4899"/>
                </a:lnSpc>
                <a:buFont typeface="Arial"/>
                <a:buChar char="•"/>
              </a:pP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Hoeveel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ruimte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blijft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er over?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266827" cy="74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49"/>
                </a:lnSpc>
              </a:pPr>
              <a:r>
                <a:rPr lang="en-US" sz="3499">
                  <a:solidFill>
                    <a:srgbClr val="000000"/>
                  </a:solidFill>
                  <a:latin typeface="Open Sauce Bold"/>
                </a:rPr>
                <a:t>BASISPROFIEL WEG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182889" y="4353476"/>
            <a:ext cx="6461295" cy="4881457"/>
            <a:chOff x="0" y="0"/>
            <a:chExt cx="8615060" cy="650861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607468"/>
              <a:ext cx="8615060" cy="4901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6" lvl="1" indent="-377823" algn="ctr">
                <a:lnSpc>
                  <a:spcPts val="4899"/>
                </a:lnSpc>
                <a:buFont typeface="Arial"/>
                <a:buChar char="•"/>
              </a:pP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Profiel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toegepast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op de hele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weg</a:t>
              </a:r>
              <a:endParaRPr lang="en-US" sz="3499" dirty="0">
                <a:solidFill>
                  <a:srgbClr val="000000"/>
                </a:solidFill>
                <a:latin typeface="Open Sauce"/>
              </a:endParaRPr>
            </a:p>
            <a:p>
              <a:pPr marL="755646" lvl="1" indent="-377823" algn="ctr">
                <a:lnSpc>
                  <a:spcPts val="4899"/>
                </a:lnSpc>
                <a:buFont typeface="Arial"/>
                <a:buChar char="•"/>
              </a:pP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Bestaande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situatie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boven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en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onder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de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grond</a:t>
              </a:r>
              <a:endParaRPr lang="en-US" sz="3499" dirty="0">
                <a:solidFill>
                  <a:srgbClr val="000000"/>
                </a:solidFill>
                <a:latin typeface="Open Sauce"/>
              </a:endParaRPr>
            </a:p>
            <a:p>
              <a:pPr marL="755646" lvl="1" indent="-377823" algn="ctr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Wat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zijn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Open Sauce"/>
                </a:rPr>
                <a:t>knelpunten</a:t>
              </a:r>
              <a:r>
                <a:rPr lang="en-US" sz="3499" dirty="0">
                  <a:solidFill>
                    <a:srgbClr val="000000"/>
                  </a:solidFill>
                  <a:latin typeface="Open Sauce"/>
                </a:rPr>
                <a:t>?</a:t>
              </a:r>
            </a:p>
            <a:p>
              <a:pPr algn="ctr">
                <a:lnSpc>
                  <a:spcPts val="4899"/>
                </a:lnSpc>
              </a:pPr>
              <a:endParaRPr lang="en-US" sz="3499" dirty="0">
                <a:solidFill>
                  <a:srgbClr val="000000"/>
                </a:solidFill>
                <a:latin typeface="Open Sauce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615060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49"/>
                </a:lnSpc>
              </a:pPr>
              <a:r>
                <a:rPr lang="en-US" sz="3499">
                  <a:solidFill>
                    <a:srgbClr val="000000"/>
                  </a:solidFill>
                  <a:latin typeface="Open Sauce Bold"/>
                </a:rPr>
                <a:t>SCHETSONTWERP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9CD9606-1DAB-E379-EDF0-B4FD68C6F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17754600" cy="103142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29769" y="518098"/>
            <a:ext cx="6028461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dirty="0" err="1">
                <a:solidFill>
                  <a:srgbClr val="000000"/>
                </a:solidFill>
                <a:latin typeface="Open Sans"/>
              </a:rPr>
              <a:t>Basisprofiel</a:t>
            </a:r>
            <a:endParaRPr lang="en-US" sz="4599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91200" y="114300"/>
            <a:ext cx="6028461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dirty="0" err="1">
                <a:solidFill>
                  <a:srgbClr val="000000"/>
                </a:solidFill>
                <a:latin typeface="Open Sans"/>
              </a:rPr>
              <a:t>Schetsontwerp</a:t>
            </a:r>
            <a:endParaRPr lang="en-US" sz="4599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619829-3170-6BFA-6676-A8948E9BE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18" y="1226926"/>
            <a:ext cx="17051964" cy="89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6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814F476-7657-1C2B-8ABB-E28E1614F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0"/>
            <a:ext cx="10363199" cy="102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21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384</Words>
  <Application>Microsoft Office PowerPoint</Application>
  <PresentationFormat>Aangepast</PresentationFormat>
  <Paragraphs>85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Open Sans</vt:lpstr>
      <vt:lpstr>Arial</vt:lpstr>
      <vt:lpstr>Calibri</vt:lpstr>
      <vt:lpstr>Open Sauce Bold</vt:lpstr>
      <vt:lpstr>Open Sauce</vt:lpstr>
      <vt:lpstr>Antonio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herinrichting Bleiswijkseweg participatie</dc:title>
  <dc:creator>Berg F.L.C. van den (Fieke)</dc:creator>
  <cp:lastModifiedBy>Berg F.L.C. van den (Fieke)</cp:lastModifiedBy>
  <cp:revision>22</cp:revision>
  <dcterms:created xsi:type="dcterms:W3CDTF">2006-08-16T00:00:00Z</dcterms:created>
  <dcterms:modified xsi:type="dcterms:W3CDTF">2024-01-30T14:59:43Z</dcterms:modified>
  <dc:identifier>DAF5lPbFBOM</dc:identifier>
</cp:coreProperties>
</file>