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303" r:id="rId4"/>
    <p:sldId id="291" r:id="rId5"/>
    <p:sldId id="293" r:id="rId6"/>
    <p:sldId id="266" r:id="rId7"/>
    <p:sldId id="297" r:id="rId8"/>
    <p:sldId id="298" r:id="rId9"/>
    <p:sldId id="258" r:id="rId10"/>
    <p:sldId id="259" r:id="rId11"/>
    <p:sldId id="260" r:id="rId12"/>
    <p:sldId id="299" r:id="rId13"/>
    <p:sldId id="300" r:id="rId14"/>
    <p:sldId id="301" r:id="rId15"/>
    <p:sldId id="302" r:id="rId16"/>
    <p:sldId id="306" r:id="rId17"/>
    <p:sldId id="307" r:id="rId18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E9E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22B4F-2526-2DAC-E185-FD9D9588E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1A51FE-4B33-E5D9-5134-331D3B474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A20485-6789-A2BD-5F67-A9084A37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78738A-28A1-1342-19BE-BEF6337E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E61747-EFC9-40EF-8582-92C98EC3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0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D5502-5737-7581-11C4-D6306DDA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29C70D-9244-5A83-1C7B-659024723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0588FD-30F2-E8CC-1879-1443E3B2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2F50F1-D172-8DE5-34DD-074AE269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B6F062-0803-8F20-C7C5-17F44F5F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46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278065-7BFD-DA0C-489B-24A84C796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BE5727-7967-B019-99F9-A04FBFAF2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572D0C-912A-C42F-8183-37D2F272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8A384C-3FEF-E432-2037-AF2E7104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BE4AEB-D51F-F322-5921-1699B0F3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15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655D4-584C-EE01-8C16-A0CBBCB6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D518A1-E246-4C26-925E-C157C5A8D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B9C7DF-7777-94E3-F182-2A62993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1C93E8-A78C-87D2-5D53-E45387C6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85B6F-698A-F9F9-76A3-63664851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18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0B8CD-CF97-845C-94A0-53FA040E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E9B0C1-378F-AEA6-E20A-C33FAAD1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79804-F401-2F2F-7ABD-1C1F12F6C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8CFD12-B930-72D9-81D9-B4D4010A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6E2014-5AF3-8A0B-2A69-C001F6CF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83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5F7F3-19FC-3FA0-92FA-28340AC3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068A9F-08A2-3759-5DA1-09DCF80B3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616941-3D58-57E1-A7A7-A7D665391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5FB186-F827-1CD6-B145-209AB467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F25E1A-9A08-98DE-842B-E9BD08D2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6EF202-A883-28C1-9C1E-CEAAD90C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12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855A-E4B6-E6EC-F68C-3702E617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9FBEA3-9CC3-C5E3-6C00-959244239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D81B5B-7A38-9E30-17AF-498D109CB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C67ADD-0924-9B37-BFF7-2A259483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C75D3B-3449-6F5F-F9DE-908D36058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45349D-CCE1-84A6-16B3-57017966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75C9049-9E49-A821-C2F9-46EA59F2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CD43318-6542-8443-C9D0-B98186DB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93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A45F4-310F-B394-68EA-6BB559BE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E80BC9-0BEF-2D5C-CB65-6B23295B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80CFF5D-9655-102E-F790-E0F5EA6F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37E4D0-7F1B-372A-D670-3FC31F52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67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DDEE84E-DDF0-A5F7-7C50-E4EF1071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423D44-143E-E041-9A92-CA8501F8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4D601A-7B81-F428-6C8F-26A08F9C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71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498AC-B02D-2E81-3069-BD2DF2F5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16813F-F700-D918-445F-08C9B1492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48D6D0-F249-3977-546E-47FE5926A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2E4025-96DC-5C25-1674-627300C7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FEFE47-6434-7292-7875-27704936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8AB06C-9F98-9836-B74D-4DE12DB7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3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DA805-1E00-850E-B214-BF8B0596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056048-6F95-5896-9C69-5488FE31C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4162B7-38B7-7616-1EF4-D90A988DD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96ED21-9FA9-DDDE-1DFF-42B70CB8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137F09-670D-E144-B449-0EF30BC7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ACD9C3-42F6-4423-8D64-5D45BAD8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65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4A0750-433D-98BE-A4FB-1BC89371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C11152-7831-2560-BD4C-C44ABC6E3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D144AE-3202-BEB4-534F-278DDB208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E513-5AC1-4BD5-928F-3CEC74C847DC}" type="datetimeFigureOut">
              <a:rPr lang="nl-NL" smtClean="0"/>
              <a:t>29-3-2023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5E10C2-B31C-ADA9-0EBE-7D5E0A05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25B367-9D2E-F51C-A87F-94343F2F0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8175B-9CE6-473F-9AB7-69289E8F4F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93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C12D257-A82A-F974-430E-487E269A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290225-89B1-D376-33DC-38DE58569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462" y="1719004"/>
            <a:ext cx="8813075" cy="1904968"/>
          </a:xfrm>
        </p:spPr>
        <p:txBody>
          <a:bodyPr>
            <a:normAutofit fontScale="90000"/>
          </a:bodyPr>
          <a:lstStyle/>
          <a:p>
            <a:r>
              <a:rPr lang="nl-NL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Visie Van Tuyll Park en Noordelijke Bedrijventerreinen</a:t>
            </a:r>
            <a:br>
              <a:rPr lang="nl-NL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br>
              <a:rPr lang="nl-NL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nl-NL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Informatieavond 6 april 2023</a:t>
            </a:r>
            <a:br>
              <a:rPr lang="nl-NL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endParaRPr lang="nl-NL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7BD4C3-9F8E-1EC5-5105-EC74FA6A7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3897" y="5956662"/>
            <a:ext cx="7733212" cy="967213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BVR adviseurs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751501-BD5C-7875-618E-490FCF0E4F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2685" y="5332326"/>
            <a:ext cx="1053738" cy="12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EE8155F-22B5-4513-DBAB-E7ACE1681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D11329-FA17-0B3F-586E-F3748544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Hoornerhage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930C9D0-BC51-4863-9111-68BAB7D18595}"/>
              </a:ext>
            </a:extLst>
          </p:cNvPr>
          <p:cNvSpPr txBox="1"/>
          <p:nvPr/>
        </p:nvSpPr>
        <p:spPr>
          <a:xfrm>
            <a:off x="868936" y="1529123"/>
            <a:ext cx="4034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Eigen logica, eilandje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Gedifferentieerde categorieën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Aan een historisch lint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Tussen stad en park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Naast nieuwbouwwijk 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AB792E3-403C-4B25-88A1-6ABD855390C7}"/>
              </a:ext>
            </a:extLst>
          </p:cNvPr>
          <p:cNvSpPr/>
          <p:nvPr/>
        </p:nvSpPr>
        <p:spPr>
          <a:xfrm>
            <a:off x="167350" y="5304327"/>
            <a:ext cx="3367409" cy="1477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1E9CD01-1175-DAC0-D0F1-C0D172FB064C}"/>
              </a:ext>
            </a:extLst>
          </p:cNvPr>
          <p:cNvSpPr txBox="1"/>
          <p:nvPr/>
        </p:nvSpPr>
        <p:spPr>
          <a:xfrm>
            <a:off x="1302557" y="5304327"/>
            <a:ext cx="202926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nl-NL" sz="1800" b="0" i="0" u="none" strike="noStrike" baseline="0" dirty="0"/>
          </a:p>
          <a:p>
            <a:r>
              <a:rPr lang="nl-NL" sz="1800" b="0" i="0" u="none" strike="noStrike" baseline="0" dirty="0">
                <a:solidFill>
                  <a:srgbClr val="000000"/>
                </a:solidFill>
              </a:rPr>
              <a:t>“Bedrijvigheid draait goed” </a:t>
            </a:r>
          </a:p>
          <a:p>
            <a:r>
              <a:rPr lang="nl-NL" sz="1800" b="0" i="0" u="none" strike="noStrike" baseline="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293F0A2-181A-5C06-72E1-7C5179523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766" y="6042211"/>
            <a:ext cx="400375" cy="5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7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7826E20-662E-17C6-EC92-B9AF0DEA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0" y="0"/>
            <a:ext cx="1219199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5D7D81-DC88-5626-953C-FAC37473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Zoeterhage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5C8965E-4EAC-F1CF-8F88-7D87EDC02DB5}"/>
              </a:ext>
            </a:extLst>
          </p:cNvPr>
          <p:cNvSpPr txBox="1"/>
          <p:nvPr/>
        </p:nvSpPr>
        <p:spPr>
          <a:xfrm>
            <a:off x="868936" y="1529123"/>
            <a:ext cx="4034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Modernste terrein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Gedifferentieerde categorieën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Grootste oppervlak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Aan dijklint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52E37FF-1387-5FB3-A5F9-36158D7C2AC6}"/>
              </a:ext>
            </a:extLst>
          </p:cNvPr>
          <p:cNvSpPr/>
          <p:nvPr/>
        </p:nvSpPr>
        <p:spPr>
          <a:xfrm>
            <a:off x="221138" y="3245866"/>
            <a:ext cx="3454391" cy="35135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658BEA4-7289-0355-C9AF-0ED3518E9690}"/>
              </a:ext>
            </a:extLst>
          </p:cNvPr>
          <p:cNvSpPr txBox="1"/>
          <p:nvPr/>
        </p:nvSpPr>
        <p:spPr>
          <a:xfrm>
            <a:off x="868936" y="3459226"/>
            <a:ext cx="26004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0" i="0" u="none" strike="noStrike" baseline="0" dirty="0">
                <a:solidFill>
                  <a:srgbClr val="000000"/>
                </a:solidFill>
              </a:rPr>
              <a:t>“Kan</a:t>
            </a:r>
            <a:r>
              <a:rPr lang="nl-NL" dirty="0">
                <a:solidFill>
                  <a:srgbClr val="000000"/>
                </a:solidFill>
              </a:rPr>
              <a:t>sen voor menging met wonen, voor sociale veiligheid en economisch</a:t>
            </a:r>
          </a:p>
          <a:p>
            <a:endParaRPr lang="nl-NL" dirty="0">
              <a:solidFill>
                <a:srgbClr val="000000"/>
              </a:solidFill>
            </a:endParaRPr>
          </a:p>
          <a:p>
            <a:r>
              <a:rPr lang="nl-NL" dirty="0">
                <a:solidFill>
                  <a:srgbClr val="000000"/>
                </a:solidFill>
              </a:rPr>
              <a:t>Autoverkeer is vaak onveilig, onder andere door wasstraat, ook achterstallig beheer zorgt voor onveilig gevoel.”</a:t>
            </a:r>
          </a:p>
          <a:p>
            <a:endParaRPr lang="nl-NL" sz="1800" b="0" i="0" u="none" strike="noStrike" baseline="0" dirty="0">
              <a:solidFill>
                <a:srgbClr val="000000"/>
              </a:solidFill>
            </a:endParaRPr>
          </a:p>
          <a:p>
            <a:endParaRPr lang="nl-NL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nl-NL" sz="1800" b="0" i="0" u="none" strike="noStrike" baseline="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2E57523-F4AC-2528-6C8C-1286030DD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766" y="6042211"/>
            <a:ext cx="400375" cy="5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72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685969-9F54-3750-FC1E-4DAF55730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364586" y="1984455"/>
            <a:ext cx="3635857" cy="51251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DF8BC6B-5D69-52C9-5490-A4619B50C8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10940">
            <a:off x="1897863" y="1768629"/>
            <a:ext cx="3172543" cy="363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BA702E-7D69-6590-F0CF-99CB2ED67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23705">
            <a:off x="8528179" y="3112472"/>
            <a:ext cx="2922250" cy="312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695480-9427-116B-7DEF-2E87A776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Onderzoek: schetsmodellen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8A351E-4EA4-2370-768C-59F4B47DC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07" y="4294089"/>
            <a:ext cx="4085877" cy="22944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F38E0-D4C5-7EB7-736F-469FB6C405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14" y="1416698"/>
            <a:ext cx="5307107" cy="37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8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796D3E3-36E6-C620-65D9-9D21119F0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69" b="11136"/>
          <a:stretch/>
        </p:blipFill>
        <p:spPr>
          <a:xfrm>
            <a:off x="0" y="0"/>
            <a:ext cx="8148918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28A915-5F06-735D-5B86-0C1D8897A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976" y="0"/>
            <a:ext cx="5836024" cy="15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9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3158C47-1ACD-54A8-04BB-37C1492B9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926"/>
          <a:stretch/>
        </p:blipFill>
        <p:spPr>
          <a:xfrm>
            <a:off x="0" y="0"/>
            <a:ext cx="7933765" cy="68507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58A1B8D-157B-F9FD-6872-A7DAA576A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918" y="-73425"/>
            <a:ext cx="5558082" cy="16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2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5C9AC-D294-4A77-7084-A051BE68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77753" cy="1325563"/>
          </a:xfrm>
        </p:spPr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Bouwstenen Clusters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6278F35-08FD-1D59-EE23-1F0F49C27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Duidelijke gebieden met eigen profiel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Parkroute de Groene Hartlijn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Intensiever Sportpark-plus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Beschermd Natuurpark &amp; Plas</a:t>
            </a:r>
          </a:p>
          <a:p>
            <a:pPr marL="514350" indent="-514350">
              <a:buAutoNum type="arabicPeriod"/>
            </a:pPr>
            <a:r>
              <a:rPr lang="nl-NL" dirty="0" err="1">
                <a:latin typeface="Bahnschrift SemiBold" panose="020B0502040204020203" pitchFamily="34" charset="0"/>
              </a:rPr>
              <a:t>Hoornerhage</a:t>
            </a:r>
            <a:r>
              <a:rPr lang="nl-NL" dirty="0">
                <a:latin typeface="Bahnschrift SemiBold" panose="020B0502040204020203" pitchFamily="34" charset="0"/>
              </a:rPr>
              <a:t> meer gemengd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Meer waterlopen</a:t>
            </a:r>
          </a:p>
          <a:p>
            <a:pPr marL="514350" indent="-514350">
              <a:buAutoNum type="arabicPeriod"/>
            </a:pPr>
            <a:r>
              <a:rPr lang="nl-NL" dirty="0" err="1">
                <a:latin typeface="Bahnschrift SemiBold" panose="020B0502040204020203" pitchFamily="34" charset="0"/>
              </a:rPr>
              <a:t>Zoeterhage</a:t>
            </a:r>
            <a:r>
              <a:rPr lang="nl-NL" dirty="0">
                <a:latin typeface="Bahnschrift SemiBold" panose="020B0502040204020203" pitchFamily="34" charset="0"/>
              </a:rPr>
              <a:t> duurzaam circulair </a:t>
            </a:r>
            <a:r>
              <a:rPr lang="nl-NL" dirty="0" err="1">
                <a:latin typeface="Bahnschrift SemiBold" panose="020B0502040204020203" pitchFamily="34" charset="0"/>
              </a:rPr>
              <a:t>high-tech</a:t>
            </a:r>
            <a:endParaRPr lang="nl-NL" dirty="0">
              <a:latin typeface="Bahnschrift SemiBold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nl-NL" dirty="0" err="1">
                <a:latin typeface="Bahnschrift SemiBold" panose="020B0502040204020203" pitchFamily="34" charset="0"/>
              </a:rPr>
              <a:t>Rokkehage</a:t>
            </a:r>
            <a:r>
              <a:rPr lang="nl-NL" dirty="0">
                <a:latin typeface="Bahnschrift SemiBold" panose="020B0502040204020203" pitchFamily="34" charset="0"/>
              </a:rPr>
              <a:t> duurzame maakindustrie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Smart Energy Hub</a:t>
            </a: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Parkeren aan rand park</a:t>
            </a:r>
          </a:p>
          <a:p>
            <a:pPr marL="514350" indent="-51435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825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63360-96BB-F451-CDEB-84C74A9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Bouwstenen </a:t>
            </a:r>
            <a:r>
              <a:rPr lang="nl-NL" dirty="0" err="1">
                <a:latin typeface="Bahnschrift SemiBold" panose="020B0502040204020203" pitchFamily="34" charset="0"/>
              </a:rPr>
              <a:t>Parkmix</a:t>
            </a:r>
            <a:endParaRPr lang="nl-NL" dirty="0">
              <a:latin typeface="Bahnschrift SemiBold" panose="020B0502040204020203" pitchFamily="34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BEC807A-390A-469E-41BB-841F5A8C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11. Vergroten Van Tuyllpark, veel functies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12. Eventspace in het midden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13. Kleinschalige woningbouwclusters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14. Meer gemengde werkgebieden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15. Dutch </a:t>
            </a:r>
            <a:r>
              <a:rPr lang="nl-NL" dirty="0" err="1">
                <a:latin typeface="Bahnschrift SemiBold" panose="020B0502040204020203" pitchFamily="34" charset="0"/>
              </a:rPr>
              <a:t>Innovation</a:t>
            </a:r>
            <a:r>
              <a:rPr lang="nl-NL" dirty="0">
                <a:latin typeface="Bahnschrift SemiBold" panose="020B0502040204020203" pitchFamily="34" charset="0"/>
              </a:rPr>
              <a:t> Campus vergroot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16. </a:t>
            </a:r>
            <a:r>
              <a:rPr lang="nl-NL" dirty="0" err="1">
                <a:latin typeface="Bahnschrift SemiBold" panose="020B0502040204020203" pitchFamily="34" charset="0"/>
              </a:rPr>
              <a:t>Bleiswijkseweg</a:t>
            </a:r>
            <a:r>
              <a:rPr lang="nl-NL" dirty="0">
                <a:latin typeface="Bahnschrift SemiBold" panose="020B0502040204020203" pitchFamily="34" charset="0"/>
              </a:rPr>
              <a:t> voor </a:t>
            </a:r>
            <a:r>
              <a:rPr lang="nl-NL" dirty="0" err="1">
                <a:latin typeface="Bahnschrift SemiBold" panose="020B0502040204020203" pitchFamily="34" charset="0"/>
              </a:rPr>
              <a:t>langzaamverkeer</a:t>
            </a:r>
            <a:endParaRPr lang="nl-NL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17. Australiëweg 50 km/u groen en </a:t>
            </a:r>
            <a:r>
              <a:rPr lang="nl-NL" dirty="0" err="1">
                <a:latin typeface="Bahnschrift SemiBold" panose="020B0502040204020203" pitchFamily="34" charset="0"/>
              </a:rPr>
              <a:t>oversteekbaar</a:t>
            </a:r>
            <a:endParaRPr lang="nl-NL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18. Minder infrastructuur barrières (verdiept?)</a:t>
            </a: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19. Fijnmazig groen netwerk voor fietsen en wandelen</a:t>
            </a:r>
          </a:p>
          <a:p>
            <a:pPr marL="514350" indent="-51435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99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9FC37-8C4A-220C-DE4D-D896A211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Dank voor uw aandacht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D23247-B194-7AC4-37F6-58DBBDEE5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Op weg naar de visie</a:t>
            </a:r>
          </a:p>
          <a:p>
            <a:pPr marL="0" indent="0">
              <a:buNone/>
            </a:pPr>
            <a:endParaRPr lang="nl-NL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Wat spreekt u aan?</a:t>
            </a:r>
          </a:p>
          <a:p>
            <a:pPr marL="0" indent="0">
              <a:buNone/>
            </a:pPr>
            <a:endParaRPr lang="nl-NL" dirty="0"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r>
              <a:rPr lang="nl-NL" dirty="0">
                <a:latin typeface="Bahnschrift SemiBold" panose="020B0502040204020203" pitchFamily="34" charset="0"/>
              </a:rPr>
              <a:t>In gesprek aan de tafels</a:t>
            </a:r>
          </a:p>
          <a:p>
            <a:pPr marL="0" indent="0">
              <a:buNone/>
            </a:pPr>
            <a:endParaRPr lang="nl-NL" dirty="0">
              <a:latin typeface="Bahnschrift SemiBold" panose="020B0502040204020203" pitchFamily="34" charset="0"/>
            </a:endParaRPr>
          </a:p>
          <a:p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4131ECB-CECE-690F-D9AE-6D24735B6F19}"/>
              </a:ext>
            </a:extLst>
          </p:cNvPr>
          <p:cNvGrpSpPr/>
          <p:nvPr/>
        </p:nvGrpSpPr>
        <p:grpSpPr>
          <a:xfrm>
            <a:off x="5348611" y="1864039"/>
            <a:ext cx="6099319" cy="4312924"/>
            <a:chOff x="5348611" y="1864039"/>
            <a:chExt cx="6099319" cy="4312924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80AEE89-D90C-F032-6E3B-D2782A3E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611" y="1864039"/>
              <a:ext cx="6099319" cy="4312924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4EED71EA-C7DF-B08F-3815-45DE4678334F}"/>
                </a:ext>
              </a:extLst>
            </p:cNvPr>
            <p:cNvSpPr txBox="1"/>
            <p:nvPr/>
          </p:nvSpPr>
          <p:spPr>
            <a:xfrm>
              <a:off x="7974115" y="2871741"/>
              <a:ext cx="848309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0" dirty="0">
                  <a:solidFill>
                    <a:schemeClr val="accent2"/>
                  </a:solidFill>
                  <a:latin typeface="Bahnschrift SemiBold" panose="020B050204020402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32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89B50620-8BBF-FDF8-1F5E-9A2459ABB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"/>
            <a:ext cx="9748007" cy="6863621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DA4D28A-CC08-5339-2AD0-E5249A729653}"/>
              </a:ext>
            </a:extLst>
          </p:cNvPr>
          <p:cNvSpPr txBox="1">
            <a:spLocks/>
          </p:cNvSpPr>
          <p:nvPr/>
        </p:nvSpPr>
        <p:spPr>
          <a:xfrm>
            <a:off x="1982414" y="49614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Bahnschrift SemiBold" panose="020B0502040204020203" pitchFamily="34" charset="0"/>
              </a:rPr>
              <a:t>Projectopdracht: gebiedsvisie nodig</a:t>
            </a:r>
            <a:r>
              <a:rPr lang="nl-NL" dirty="0">
                <a:latin typeface="Bahnschrift SemiBold" panose="020B0502040204020203" pitchFamily="34" charset="0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7312AB-E868-82CF-9FB4-C66A63B1D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6" y="403412"/>
            <a:ext cx="3267715" cy="228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88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E8808-CBA5-25C6-7EF7-414A4EEF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Op weg naar een gebiedsvisie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82FA02-F5FE-5CD7-1EDA-B180B8AD9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37259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dirty="0" err="1">
                <a:latin typeface="Bahnschrift SemiBold" panose="020B0502040204020203" pitchFamily="34" charset="0"/>
              </a:rPr>
              <a:t>Enquete</a:t>
            </a:r>
            <a:r>
              <a:rPr lang="nl-NL" dirty="0">
                <a:latin typeface="Bahnschrift SemiBold" panose="020B0502040204020203" pitchFamily="34" charset="0"/>
              </a:rPr>
              <a:t> en gesprekken met eigenaars, bewoners en gebruikers</a:t>
            </a:r>
          </a:p>
          <a:p>
            <a:pPr marL="514350" indent="-514350">
              <a:buAutoNum type="arabicPeriod"/>
            </a:pPr>
            <a:endParaRPr lang="nl-NL" dirty="0">
              <a:latin typeface="Bahnschrift SemiBold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 Onderzoek met 2 schetsmodellen</a:t>
            </a:r>
          </a:p>
          <a:p>
            <a:pPr marL="514350" indent="-514350">
              <a:buAutoNum type="arabicPeriod"/>
            </a:pPr>
            <a:endParaRPr lang="nl-NL" dirty="0">
              <a:latin typeface="Bahnschrift SemiBold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nl-NL" b="1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Gesprek over bouwstenen voor de visie</a:t>
            </a:r>
          </a:p>
          <a:p>
            <a:pPr marL="514350" indent="-514350">
              <a:buAutoNum type="arabicPeriod"/>
            </a:pPr>
            <a:endParaRPr lang="nl-NL" dirty="0">
              <a:latin typeface="Bahnschrift SemiBold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nl-NL" dirty="0">
                <a:latin typeface="Bahnschrift SemiBold" panose="020B0502040204020203" pitchFamily="34" charset="0"/>
              </a:rPr>
              <a:t>Voorkeursrichting bepalen&gt; visie schrijven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011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F86D72C-968B-BE61-401C-804AAC5A1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84" b="53702"/>
          <a:stretch/>
        </p:blipFill>
        <p:spPr>
          <a:xfrm>
            <a:off x="87699" y="1737841"/>
            <a:ext cx="2995425" cy="288273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F146F38-83F0-D2D7-5C7F-18CBBE15C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84" t="44517" b="11017"/>
          <a:stretch/>
        </p:blipFill>
        <p:spPr>
          <a:xfrm>
            <a:off x="3154092" y="1785197"/>
            <a:ext cx="2870941" cy="26535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D8FE8D-A517-F838-0928-EE9ECB79D7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64" t="46635" b="11323"/>
          <a:stretch/>
        </p:blipFill>
        <p:spPr>
          <a:xfrm>
            <a:off x="9131458" y="1852433"/>
            <a:ext cx="2926072" cy="25190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A31CE3A-0936-AFB6-4BCB-15A333178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1" t="45926" r="64732" b="9787"/>
          <a:stretch/>
        </p:blipFill>
        <p:spPr>
          <a:xfrm>
            <a:off x="6166968" y="1852432"/>
            <a:ext cx="2870942" cy="265355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23A4BF5-6456-392C-6C89-F8E73073B7B8}"/>
              </a:ext>
            </a:extLst>
          </p:cNvPr>
          <p:cNvSpPr txBox="1"/>
          <p:nvPr/>
        </p:nvSpPr>
        <p:spPr>
          <a:xfrm>
            <a:off x="1144424" y="4564777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Bahnschrift SemiBold" panose="020B0502040204020203" pitchFamily="34" charset="0"/>
              </a:rPr>
              <a:t>1950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FF8876C-25AB-2C9C-9790-DCF26538DA6E}"/>
              </a:ext>
            </a:extLst>
          </p:cNvPr>
          <p:cNvSpPr txBox="1"/>
          <p:nvPr/>
        </p:nvSpPr>
        <p:spPr>
          <a:xfrm>
            <a:off x="4139849" y="4550222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Bahnschrift SemiBold" panose="020B0502040204020203" pitchFamily="34" charset="0"/>
              </a:rPr>
              <a:t>1974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6F5BBE5-2885-F358-35E3-A3E60F7F9CA0}"/>
              </a:ext>
            </a:extLst>
          </p:cNvPr>
          <p:cNvSpPr txBox="1"/>
          <p:nvPr/>
        </p:nvSpPr>
        <p:spPr>
          <a:xfrm>
            <a:off x="7179798" y="4505985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Bahnschrift SemiBold" panose="020B0502040204020203" pitchFamily="34" charset="0"/>
              </a:rPr>
              <a:t>1995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6D1ED54-C880-9B8B-B30A-3A24BA54F312}"/>
              </a:ext>
            </a:extLst>
          </p:cNvPr>
          <p:cNvSpPr txBox="1"/>
          <p:nvPr/>
        </p:nvSpPr>
        <p:spPr>
          <a:xfrm>
            <a:off x="10148047" y="4505985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Bahnschrift SemiBold" panose="020B0502040204020203" pitchFamily="34" charset="0"/>
              </a:rPr>
              <a:t>2010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C04E68C-2210-D8F2-10B6-B95AA7E2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hnschrift SemiBold" panose="020B0502040204020203" pitchFamily="34" charset="0"/>
              </a:rPr>
              <a:t>Onderdeel van de stad geworden</a:t>
            </a:r>
          </a:p>
        </p:txBody>
      </p:sp>
    </p:spTree>
    <p:extLst>
      <p:ext uri="{BB962C8B-B14F-4D97-AF65-F5344CB8AC3E}">
        <p14:creationId xmlns:p14="http://schemas.microsoft.com/office/powerpoint/2010/main" val="269300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35A4063-F3B3-5125-6CD3-E7DF67808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59" b="13194"/>
          <a:stretch/>
        </p:blipFill>
        <p:spPr>
          <a:xfrm>
            <a:off x="1781381" y="1541930"/>
            <a:ext cx="8109284" cy="44913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2A219A-1B91-38B8-8C03-E0B4BD60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723" y="280213"/>
            <a:ext cx="7886700" cy="1325563"/>
          </a:xfrm>
        </p:spPr>
        <p:txBody>
          <a:bodyPr/>
          <a:lstStyle/>
          <a:p>
            <a:r>
              <a:rPr lang="nl-NL" b="1" dirty="0">
                <a:latin typeface="Bahnschrift SemiBold" panose="020B0502040204020203" pitchFamily="34" charset="0"/>
              </a:rPr>
              <a:t>Van Tuyllpark</a:t>
            </a:r>
          </a:p>
        </p:txBody>
      </p:sp>
    </p:spTree>
    <p:extLst>
      <p:ext uri="{BB962C8B-B14F-4D97-AF65-F5344CB8AC3E}">
        <p14:creationId xmlns:p14="http://schemas.microsoft.com/office/powerpoint/2010/main" val="134876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CD970-155E-CB9A-8837-DFE29591E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723" y="280213"/>
            <a:ext cx="7886700" cy="1325563"/>
          </a:xfrm>
        </p:spPr>
        <p:txBody>
          <a:bodyPr/>
          <a:lstStyle/>
          <a:p>
            <a:r>
              <a:rPr lang="nl-NL" b="1" dirty="0">
                <a:latin typeface="Bahnschrift SemiBold" panose="020B0502040204020203" pitchFamily="34" charset="0"/>
              </a:rPr>
              <a:t>Van Tuyllpark enquête </a:t>
            </a:r>
            <a:br>
              <a:rPr lang="nl-NL" b="1" dirty="0">
                <a:latin typeface="Bahnschrift SemiBold" panose="020B0502040204020203" pitchFamily="34" charset="0"/>
              </a:rPr>
            </a:br>
            <a:r>
              <a:rPr lang="nl-NL" b="1" dirty="0">
                <a:latin typeface="Bahnschrift SemiBold" panose="020B0502040204020203" pitchFamily="34" charset="0"/>
              </a:rPr>
              <a:t>wat wordt gewaardeerd?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916CD07-0D31-50EA-DD4C-177C9A5E5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0"/>
          <a:stretch/>
        </p:blipFill>
        <p:spPr>
          <a:xfrm>
            <a:off x="1688724" y="1818151"/>
            <a:ext cx="6655919" cy="460057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ECA4F78-8805-E316-8983-AB4A13D34A66}"/>
              </a:ext>
            </a:extLst>
          </p:cNvPr>
          <p:cNvSpPr txBox="1">
            <a:spLocks/>
          </p:cNvSpPr>
          <p:nvPr/>
        </p:nvSpPr>
        <p:spPr>
          <a:xfrm>
            <a:off x="8626079" y="2911369"/>
            <a:ext cx="1528562" cy="38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Bahnschrift SemiBold" panose="020B0502040204020203" pitchFamily="34" charset="0"/>
              </a:rPr>
              <a:t>‘SPORT’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C32FA44-6822-266D-A57C-492441A17D13}"/>
              </a:ext>
            </a:extLst>
          </p:cNvPr>
          <p:cNvSpPr txBox="1">
            <a:spLocks/>
          </p:cNvSpPr>
          <p:nvPr/>
        </p:nvSpPr>
        <p:spPr>
          <a:xfrm>
            <a:off x="8626079" y="3626413"/>
            <a:ext cx="1528562" cy="38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Bahnschrift SemiBold" panose="020B0502040204020203" pitchFamily="34" charset="0"/>
              </a:rPr>
              <a:t>‘RUST’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1558710-8C6E-5ADF-3848-DE7D58648C42}"/>
              </a:ext>
            </a:extLst>
          </p:cNvPr>
          <p:cNvSpPr txBox="1">
            <a:spLocks/>
          </p:cNvSpPr>
          <p:nvPr/>
        </p:nvSpPr>
        <p:spPr>
          <a:xfrm>
            <a:off x="8626079" y="4341457"/>
            <a:ext cx="1528562" cy="38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Bahnschrift SemiBold" panose="020B0502040204020203" pitchFamily="34" charset="0"/>
              </a:rPr>
              <a:t>‘RUIMTE’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A68F77D-0C40-DD72-70C5-19EEEB5D0FC2}"/>
              </a:ext>
            </a:extLst>
          </p:cNvPr>
          <p:cNvSpPr txBox="1">
            <a:spLocks/>
          </p:cNvSpPr>
          <p:nvPr/>
        </p:nvSpPr>
        <p:spPr>
          <a:xfrm>
            <a:off x="8626079" y="5056500"/>
            <a:ext cx="1528562" cy="38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Bahnschrift SemiBold" panose="020B0502040204020203" pitchFamily="34" charset="0"/>
              </a:rPr>
              <a:t>‘GROEN’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EAA8864-A57D-356D-FCD2-002F62880F28}"/>
              </a:ext>
            </a:extLst>
          </p:cNvPr>
          <p:cNvSpPr txBox="1">
            <a:spLocks/>
          </p:cNvSpPr>
          <p:nvPr/>
        </p:nvSpPr>
        <p:spPr>
          <a:xfrm>
            <a:off x="8626079" y="2196325"/>
            <a:ext cx="1528562" cy="388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Bahnschrift SemiBold" panose="020B0502040204020203" pitchFamily="34" charset="0"/>
              </a:rPr>
              <a:t>‘WATER’</a:t>
            </a:r>
          </a:p>
        </p:txBody>
      </p:sp>
    </p:spTree>
    <p:extLst>
      <p:ext uri="{BB962C8B-B14F-4D97-AF65-F5344CB8AC3E}">
        <p14:creationId xmlns:p14="http://schemas.microsoft.com/office/powerpoint/2010/main" val="780908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BA2491B-C2D3-6944-130C-CDD6C2C0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16807"/>
            <a:ext cx="10515600" cy="1325563"/>
          </a:xfrm>
        </p:spPr>
        <p:txBody>
          <a:bodyPr/>
          <a:lstStyle/>
          <a:p>
            <a:r>
              <a:rPr lang="nl-NL" b="1" dirty="0">
                <a:latin typeface="Bahnschrift SemiBold" panose="020B0502040204020203" pitchFamily="34" charset="0"/>
              </a:rPr>
              <a:t>Van Tuyllpark enquête</a:t>
            </a:r>
            <a:br>
              <a:rPr lang="nl-NL" b="1" dirty="0">
                <a:latin typeface="Bahnschrift SemiBold" panose="020B0502040204020203" pitchFamily="34" charset="0"/>
              </a:rPr>
            </a:br>
            <a:r>
              <a:rPr lang="nl-NL" b="1" dirty="0">
                <a:latin typeface="Bahnschrift SemiBold" panose="020B0502040204020203" pitchFamily="34" charset="0"/>
              </a:rPr>
              <a:t>wat kan beter?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525588-1127-A989-0374-2E5DB8D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0"/>
          <a:stretch/>
        </p:blipFill>
        <p:spPr>
          <a:xfrm>
            <a:off x="1684455" y="1727096"/>
            <a:ext cx="6706509" cy="469542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64AFADB-E697-3935-1A74-129DBCD099C2}"/>
              </a:ext>
            </a:extLst>
          </p:cNvPr>
          <p:cNvSpPr txBox="1">
            <a:spLocks/>
          </p:cNvSpPr>
          <p:nvPr/>
        </p:nvSpPr>
        <p:spPr>
          <a:xfrm>
            <a:off x="8531417" y="2636328"/>
            <a:ext cx="2648046" cy="73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Bahnschrift SemiBold" panose="020B0502040204020203" pitchFamily="34" charset="0"/>
              </a:rPr>
              <a:t>‘AFTAKELING’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9417545-8C51-9EA9-6C0B-11F03D9EF7B0}"/>
              </a:ext>
            </a:extLst>
          </p:cNvPr>
          <p:cNvSpPr txBox="1">
            <a:spLocks/>
          </p:cNvSpPr>
          <p:nvPr/>
        </p:nvSpPr>
        <p:spPr>
          <a:xfrm>
            <a:off x="8531417" y="3552516"/>
            <a:ext cx="2574712" cy="73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Bahnschrift SemiBold" panose="020B0502040204020203" pitchFamily="34" charset="0"/>
              </a:rPr>
              <a:t>‘VEILIGHEID’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FDFC22A-2C46-34A1-B48E-C4593B423CF8}"/>
              </a:ext>
            </a:extLst>
          </p:cNvPr>
          <p:cNvSpPr txBox="1">
            <a:spLocks/>
          </p:cNvSpPr>
          <p:nvPr/>
        </p:nvSpPr>
        <p:spPr>
          <a:xfrm>
            <a:off x="8531417" y="4468704"/>
            <a:ext cx="3219826" cy="73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Bahnschrift SemiBold" panose="020B0502040204020203" pitchFamily="34" charset="0"/>
              </a:rPr>
              <a:t>‘ONDERHOUD’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7615DB0-0F09-471A-F951-986CF5D30016}"/>
              </a:ext>
            </a:extLst>
          </p:cNvPr>
          <p:cNvSpPr txBox="1">
            <a:spLocks/>
          </p:cNvSpPr>
          <p:nvPr/>
        </p:nvSpPr>
        <p:spPr>
          <a:xfrm>
            <a:off x="8531417" y="5384890"/>
            <a:ext cx="3150924" cy="73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Bahnschrift SemiBold" panose="020B0502040204020203" pitchFamily="34" charset="0"/>
              </a:rPr>
              <a:t>‘WANDEL- EN FIETSPADEN’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9EBC375-DA0F-9B82-B791-8E2F37B9DB30}"/>
              </a:ext>
            </a:extLst>
          </p:cNvPr>
          <p:cNvSpPr txBox="1">
            <a:spLocks/>
          </p:cNvSpPr>
          <p:nvPr/>
        </p:nvSpPr>
        <p:spPr>
          <a:xfrm>
            <a:off x="8495321" y="1720140"/>
            <a:ext cx="2012224" cy="738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Bahnschrift SemiBold" panose="020B0502040204020203" pitchFamily="34" charset="0"/>
              </a:rPr>
              <a:t>‘ROMMEL’</a:t>
            </a:r>
          </a:p>
        </p:txBody>
      </p:sp>
    </p:spTree>
    <p:extLst>
      <p:ext uri="{BB962C8B-B14F-4D97-AF65-F5344CB8AC3E}">
        <p14:creationId xmlns:p14="http://schemas.microsoft.com/office/powerpoint/2010/main" val="417846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3C7839C-7F7D-54CB-72A4-5F65C74B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443" y="198220"/>
            <a:ext cx="8879305" cy="1325563"/>
          </a:xfrm>
        </p:spPr>
        <p:txBody>
          <a:bodyPr/>
          <a:lstStyle/>
          <a:p>
            <a:r>
              <a:rPr lang="nl-NL" b="1" dirty="0">
                <a:latin typeface="Bahnschrift SemiBold" panose="020B0502040204020203" pitchFamily="34" charset="0"/>
              </a:rPr>
              <a:t>Enquête </a:t>
            </a:r>
            <a:br>
              <a:rPr lang="nl-NL" b="1" dirty="0">
                <a:latin typeface="Bahnschrift SemiBold" panose="020B0502040204020203" pitchFamily="34" charset="0"/>
              </a:rPr>
            </a:br>
            <a:r>
              <a:rPr lang="nl-NL" b="1" dirty="0">
                <a:latin typeface="Bahnschrift SemiBold" panose="020B0502040204020203" pitchFamily="34" charset="0"/>
              </a:rPr>
              <a:t>wat kan worden toegevoegd?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7E583D-6D42-0075-82ED-1D700AE90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812" y="1842143"/>
            <a:ext cx="5508879" cy="4817637"/>
          </a:xfrm>
        </p:spPr>
        <p:txBody>
          <a:bodyPr>
            <a:normAutofit fontScale="92500" lnSpcReduction="10000"/>
          </a:bodyPr>
          <a:lstStyle/>
          <a:p>
            <a:r>
              <a:rPr lang="nl-NL" sz="3200" baseline="30000" dirty="0">
                <a:solidFill>
                  <a:srgbClr val="000000"/>
                </a:solidFill>
              </a:rPr>
              <a:t>zwembad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horeca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speelgelegenheden (kinderen en honden)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openbare sportvoorzieningen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zitplekken 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goede toegankelijkheid (entrees en routes)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ov bereikbaarheid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eenduidige uitstraling (opgeruimd, duidelijke bewegwijzering)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meer groen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veiligheid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woningen (voor en tegen)  </a:t>
            </a:r>
          </a:p>
          <a:p>
            <a:r>
              <a:rPr lang="nl-NL" sz="3200" baseline="30000" dirty="0">
                <a:solidFill>
                  <a:srgbClr val="000000"/>
                </a:solidFill>
              </a:rPr>
              <a:t>culturele voorzieningen </a:t>
            </a:r>
          </a:p>
          <a:p>
            <a:endParaRPr lang="nl-NL" sz="4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545F5A6-B439-5399-C487-3FE84B991AAF}"/>
              </a:ext>
            </a:extLst>
          </p:cNvPr>
          <p:cNvSpPr txBox="1"/>
          <p:nvPr/>
        </p:nvSpPr>
        <p:spPr>
          <a:xfrm>
            <a:off x="1818852" y="1717343"/>
            <a:ext cx="431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/>
              <a:t>60%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DB57B05-19DB-A0F5-8D12-EDD9E2AACA3B}"/>
              </a:ext>
            </a:extLst>
          </p:cNvPr>
          <p:cNvSpPr txBox="1"/>
          <p:nvPr/>
        </p:nvSpPr>
        <p:spPr>
          <a:xfrm>
            <a:off x="1818853" y="2674386"/>
            <a:ext cx="31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 de mensen voelt zich </a:t>
            </a:r>
          </a:p>
          <a:p>
            <a:r>
              <a:rPr lang="nl-NL" dirty="0"/>
              <a:t>er wel eens onveilig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9DE2346-4624-E1BF-A47D-EAD8FD359C70}"/>
              </a:ext>
            </a:extLst>
          </p:cNvPr>
          <p:cNvSpPr txBox="1"/>
          <p:nvPr/>
        </p:nvSpPr>
        <p:spPr>
          <a:xfrm>
            <a:off x="1818852" y="3723764"/>
            <a:ext cx="431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/>
              <a:t>50%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9B5B207-0AD2-D36C-9A6B-BE06546E4B42}"/>
              </a:ext>
            </a:extLst>
          </p:cNvPr>
          <p:cNvSpPr txBox="1"/>
          <p:nvPr/>
        </p:nvSpPr>
        <p:spPr>
          <a:xfrm>
            <a:off x="1818853" y="4735866"/>
            <a:ext cx="31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 de mensen mist </a:t>
            </a:r>
          </a:p>
          <a:p>
            <a:r>
              <a:rPr lang="nl-NL" dirty="0"/>
              <a:t>iets in het park</a:t>
            </a:r>
          </a:p>
        </p:txBody>
      </p:sp>
    </p:spTree>
    <p:extLst>
      <p:ext uri="{BB962C8B-B14F-4D97-AF65-F5344CB8AC3E}">
        <p14:creationId xmlns:p14="http://schemas.microsoft.com/office/powerpoint/2010/main" val="34009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9659C4D-7169-67CD-E568-DFE928A95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49C5C9-2C10-FE83-A051-20BDDFA6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Rokkehage</a:t>
            </a:r>
            <a:endParaRPr lang="nl-NL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F0A496C-AD22-1D64-7F7B-5FF89B98EF46}"/>
              </a:ext>
            </a:extLst>
          </p:cNvPr>
          <p:cNvSpPr txBox="1"/>
          <p:nvPr/>
        </p:nvSpPr>
        <p:spPr>
          <a:xfrm>
            <a:off x="868935" y="1529123"/>
            <a:ext cx="4886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Oudste, divers gebied (gevangenis, </a:t>
            </a:r>
            <a:r>
              <a:rPr lang="nl-NL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rwzi</a:t>
            </a: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), onoverzichtelijk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Super goed bereikbaar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Rounded MT Bold" panose="020F0704030504030204" pitchFamily="34" charset="0"/>
              </a:rPr>
              <a:t>Hierdoor ook ondermijning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5070E210-9FC4-28D3-5EF5-6C3F8FBF2CF4}"/>
              </a:ext>
            </a:extLst>
          </p:cNvPr>
          <p:cNvSpPr/>
          <p:nvPr/>
        </p:nvSpPr>
        <p:spPr>
          <a:xfrm>
            <a:off x="178652" y="3299012"/>
            <a:ext cx="3201042" cy="34491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4BAED3-1AF6-35A9-0DD2-1E2BA4D08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766" y="6042211"/>
            <a:ext cx="400375" cy="52680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FE22BE-B9DC-DC5C-4655-80D1D6E7A2B4}"/>
              </a:ext>
            </a:extLst>
          </p:cNvPr>
          <p:cNvSpPr txBox="1"/>
          <p:nvPr/>
        </p:nvSpPr>
        <p:spPr>
          <a:xfrm>
            <a:off x="1114435" y="3683824"/>
            <a:ext cx="199631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nl-NL" sz="1800" b="0" i="0" u="none" strike="noStrike" baseline="0" dirty="0"/>
          </a:p>
          <a:p>
            <a:r>
              <a:rPr lang="nl-NL" sz="1800" b="0" i="0" u="none" strike="noStrike" baseline="0" dirty="0">
                <a:solidFill>
                  <a:srgbClr val="000000"/>
                </a:solidFill>
              </a:rPr>
              <a:t>Wens: “verduurzaming, heldere opzet en eventueel stapelen van functies”	</a:t>
            </a:r>
          </a:p>
        </p:txBody>
      </p:sp>
    </p:spTree>
    <p:extLst>
      <p:ext uri="{BB962C8B-B14F-4D97-AF65-F5344CB8AC3E}">
        <p14:creationId xmlns:p14="http://schemas.microsoft.com/office/powerpoint/2010/main" val="23572766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392</Words>
  <Application>Microsoft Office PowerPoint</Application>
  <PresentationFormat>Breedbeeld</PresentationFormat>
  <Paragraphs>103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Arial Rounded MT Bold</vt:lpstr>
      <vt:lpstr>Bahnschrift SemiBold</vt:lpstr>
      <vt:lpstr>Calibri</vt:lpstr>
      <vt:lpstr>Calibri Light</vt:lpstr>
      <vt:lpstr>Kantoorthema</vt:lpstr>
      <vt:lpstr>Visie Van Tuyll Park en Noordelijke Bedrijventerreinen  Informatieavond 6 april 2023 </vt:lpstr>
      <vt:lpstr>PowerPoint-presentatie</vt:lpstr>
      <vt:lpstr>Op weg naar een gebiedsvisie</vt:lpstr>
      <vt:lpstr>Onderdeel van de stad geworden</vt:lpstr>
      <vt:lpstr>Van Tuyllpark</vt:lpstr>
      <vt:lpstr>Van Tuyllpark enquête  wat wordt gewaardeerd?</vt:lpstr>
      <vt:lpstr>Van Tuyllpark enquête wat kan beter?</vt:lpstr>
      <vt:lpstr>Enquête  wat kan worden toegevoegd?</vt:lpstr>
      <vt:lpstr>Rokkehage</vt:lpstr>
      <vt:lpstr>Hoornerhage</vt:lpstr>
      <vt:lpstr>Zoeterhage</vt:lpstr>
      <vt:lpstr>Onderzoek: schetsmodellen</vt:lpstr>
      <vt:lpstr>PowerPoint-presentatie</vt:lpstr>
      <vt:lpstr>PowerPoint-presentatie</vt:lpstr>
      <vt:lpstr>Bouwstenen Clusters</vt:lpstr>
      <vt:lpstr>Bouwstenen Parkmix</vt:lpstr>
      <vt:lpstr>Dank voor uw aandacht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Van Tuyll Park en Noordelijke Bedrijventerreinen</dc:title>
  <dc:creator>Amber Nederhand | BVR Adviseurs Ruimtelijke Ontwikkeling</dc:creator>
  <cp:lastModifiedBy>Bart  Bomas | BVR Adviseurs Ruimtelijke Ontwikkeling</cp:lastModifiedBy>
  <cp:revision>40</cp:revision>
  <cp:lastPrinted>2022-12-14T13:23:20Z</cp:lastPrinted>
  <dcterms:created xsi:type="dcterms:W3CDTF">2022-12-13T13:43:43Z</dcterms:created>
  <dcterms:modified xsi:type="dcterms:W3CDTF">2023-03-29T08:30:49Z</dcterms:modified>
</cp:coreProperties>
</file>